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261" r:id="rId4"/>
    <p:sldId id="287" r:id="rId5"/>
    <p:sldId id="289" r:id="rId6"/>
    <p:sldId id="288" r:id="rId7"/>
    <p:sldId id="290" r:id="rId8"/>
    <p:sldId id="292" r:id="rId9"/>
    <p:sldId id="284" r:id="rId10"/>
    <p:sldId id="264" r:id="rId11"/>
    <p:sldId id="280" r:id="rId12"/>
    <p:sldId id="281" r:id="rId13"/>
    <p:sldId id="282"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p:cViewPr varScale="1">
        <p:scale>
          <a:sx n="72" d="100"/>
          <a:sy n="72" d="100"/>
        </p:scale>
        <p:origin x="53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8"/>
          </a:xfrm>
          <a:prstGeom prst="rect">
            <a:avLst/>
          </a:prstGeom>
        </p:spPr>
      </p:pic>
      <p:sp>
        <p:nvSpPr>
          <p:cNvPr id="2" name="Holder 2"/>
          <p:cNvSpPr>
            <a:spLocks noGrp="1"/>
          </p:cNvSpPr>
          <p:nvPr>
            <p:ph type="ctrTitle"/>
          </p:nvPr>
        </p:nvSpPr>
        <p:spPr>
          <a:xfrm>
            <a:off x="7429245" y="693242"/>
            <a:ext cx="3907790" cy="1854200"/>
          </a:xfrm>
          <a:prstGeom prst="rect">
            <a:avLst/>
          </a:prstGeom>
        </p:spPr>
        <p:txBody>
          <a:bodyPr wrap="square" lIns="0" tIns="0" rIns="0" bIns="0">
            <a:spAutoFit/>
          </a:bodyPr>
          <a:lstStyle>
            <a:lvl1pPr>
              <a:defRPr sz="3600" b="0" i="0">
                <a:solidFill>
                  <a:srgbClr val="61113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61113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61113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61113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0476" cy="6856475"/>
          </a:xfrm>
          <a:prstGeom prst="rect">
            <a:avLst/>
          </a:prstGeom>
        </p:spPr>
      </p:pic>
      <p:sp>
        <p:nvSpPr>
          <p:cNvPr id="2" name="Holder 2"/>
          <p:cNvSpPr>
            <a:spLocks noGrp="1"/>
          </p:cNvSpPr>
          <p:nvPr>
            <p:ph type="title"/>
          </p:nvPr>
        </p:nvSpPr>
        <p:spPr>
          <a:xfrm>
            <a:off x="228701" y="81229"/>
            <a:ext cx="11734596" cy="1123315"/>
          </a:xfrm>
          <a:prstGeom prst="rect">
            <a:avLst/>
          </a:prstGeom>
        </p:spPr>
        <p:txBody>
          <a:bodyPr wrap="square" lIns="0" tIns="0" rIns="0" bIns="0">
            <a:spAutoFit/>
          </a:bodyPr>
          <a:lstStyle>
            <a:lvl1pPr>
              <a:defRPr sz="3600" b="0" i="0">
                <a:solidFill>
                  <a:srgbClr val="611130"/>
                </a:solidFill>
                <a:latin typeface="Calibri"/>
                <a:cs typeface="Calibri"/>
              </a:defRPr>
            </a:lvl1pPr>
          </a:lstStyle>
          <a:p>
            <a:endParaRPr/>
          </a:p>
        </p:txBody>
      </p:sp>
      <p:sp>
        <p:nvSpPr>
          <p:cNvPr id="3" name="Holder 3"/>
          <p:cNvSpPr>
            <a:spLocks noGrp="1"/>
          </p:cNvSpPr>
          <p:nvPr>
            <p:ph type="body" idx="1"/>
          </p:nvPr>
        </p:nvSpPr>
        <p:spPr>
          <a:xfrm>
            <a:off x="1512569" y="1870075"/>
            <a:ext cx="8583295" cy="3317875"/>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idec.buengobierno.gob.m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ontraloriasocial.dgutyp@nube.sep.gob.mx" TargetMode="External"/><Relationship Id="rId4" Type="http://schemas.openxmlformats.org/officeDocument/2006/relationships/hyperlink" Target="mailto:quejasydenuncias@nube.sep.gob.m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400800" y="1335605"/>
            <a:ext cx="5714999" cy="2228174"/>
          </a:xfrm>
          <a:prstGeom prst="rect">
            <a:avLst/>
          </a:prstGeom>
        </p:spPr>
        <p:txBody>
          <a:bodyPr vert="horz" wrap="square" lIns="0" tIns="12065" rIns="0" bIns="0" rtlCol="0">
            <a:spAutoFit/>
          </a:bodyPr>
          <a:lstStyle/>
          <a:p>
            <a:pPr marL="12700" marR="5080" algn="ctr">
              <a:lnSpc>
                <a:spcPct val="100000"/>
              </a:lnSpc>
              <a:spcBef>
                <a:spcPts val="95"/>
              </a:spcBef>
            </a:pPr>
            <a:r>
              <a:rPr lang="es-MX" b="1" dirty="0">
                <a:solidFill>
                  <a:srgbClr val="621131"/>
                </a:solidFill>
                <a:latin typeface="Calibri"/>
                <a:cs typeface="Calibri"/>
              </a:rPr>
              <a:t>VIGILANCIA</a:t>
            </a:r>
            <a:r>
              <a:rPr b="1" spc="-20" dirty="0">
                <a:solidFill>
                  <a:srgbClr val="621131"/>
                </a:solidFill>
                <a:latin typeface="Calibri"/>
                <a:cs typeface="Calibri"/>
              </a:rPr>
              <a:t> </a:t>
            </a:r>
            <a:r>
              <a:rPr lang="es-MX" b="1" spc="-20" dirty="0">
                <a:solidFill>
                  <a:srgbClr val="621131"/>
                </a:solidFill>
                <a:latin typeface="Calibri"/>
                <a:cs typeface="Calibri"/>
              </a:rPr>
              <a:t>POR PARTE DEL COMITÉ DE</a:t>
            </a:r>
            <a:r>
              <a:rPr b="1" spc="-25" dirty="0">
                <a:solidFill>
                  <a:srgbClr val="621131"/>
                </a:solidFill>
                <a:latin typeface="Calibri"/>
                <a:cs typeface="Calibri"/>
              </a:rPr>
              <a:t> </a:t>
            </a:r>
            <a:r>
              <a:rPr b="1" spc="-10" dirty="0">
                <a:solidFill>
                  <a:srgbClr val="621131"/>
                </a:solidFill>
                <a:latin typeface="Calibri"/>
                <a:cs typeface="Calibri"/>
              </a:rPr>
              <a:t>CONTRALORÍA </a:t>
            </a:r>
            <a:r>
              <a:rPr b="1" dirty="0">
                <a:solidFill>
                  <a:srgbClr val="621131"/>
                </a:solidFill>
                <a:latin typeface="Calibri"/>
                <a:cs typeface="Calibri"/>
              </a:rPr>
              <a:t>SOCIAL</a:t>
            </a:r>
            <a:r>
              <a:rPr b="1" spc="-5" dirty="0">
                <a:solidFill>
                  <a:srgbClr val="621131"/>
                </a:solidFill>
                <a:latin typeface="Calibri"/>
                <a:cs typeface="Calibri"/>
              </a:rPr>
              <a:t> </a:t>
            </a:r>
            <a:r>
              <a:rPr b="1" dirty="0">
                <a:solidFill>
                  <a:srgbClr val="621131"/>
                </a:solidFill>
                <a:latin typeface="Calibri"/>
                <a:cs typeface="Calibri"/>
              </a:rPr>
              <a:t>2025</a:t>
            </a:r>
            <a:r>
              <a:rPr b="1" spc="-20" dirty="0">
                <a:solidFill>
                  <a:srgbClr val="621131"/>
                </a:solidFill>
                <a:latin typeface="Calibri"/>
                <a:cs typeface="Calibri"/>
              </a:rPr>
              <a:t> U006</a:t>
            </a:r>
            <a:r>
              <a:rPr lang="es-MX" b="1" spc="-20" dirty="0">
                <a:solidFill>
                  <a:srgbClr val="621131"/>
                </a:solidFill>
                <a:latin typeface="Calibri"/>
                <a:cs typeface="Calibri"/>
              </a:rPr>
              <a:t>-UPH</a:t>
            </a:r>
            <a:br>
              <a:rPr lang="es-MX" b="1" spc="-20" dirty="0">
                <a:solidFill>
                  <a:srgbClr val="621131"/>
                </a:solidFill>
                <a:latin typeface="Calibri"/>
                <a:cs typeface="Calibri"/>
              </a:rPr>
            </a:br>
            <a:r>
              <a:rPr lang="es-MX" b="1" spc="-20" dirty="0">
                <a:solidFill>
                  <a:srgbClr val="621131"/>
                </a:solidFill>
                <a:latin typeface="Calibri"/>
                <a:cs typeface="Calibri"/>
              </a:rPr>
              <a:t>ENE-SEP 2025</a:t>
            </a:r>
            <a:endParaRPr dirty="0">
              <a:latin typeface="Calibri"/>
              <a:cs typeface="Calibri"/>
            </a:endParaRPr>
          </a:p>
        </p:txBody>
      </p:sp>
      <p:sp>
        <p:nvSpPr>
          <p:cNvPr id="3" name="object 3"/>
          <p:cNvSpPr txBox="1"/>
          <p:nvPr/>
        </p:nvSpPr>
        <p:spPr>
          <a:xfrm>
            <a:off x="7131719" y="4002604"/>
            <a:ext cx="3923029" cy="574040"/>
          </a:xfrm>
          <a:prstGeom prst="rect">
            <a:avLst/>
          </a:prstGeom>
        </p:spPr>
        <p:txBody>
          <a:bodyPr vert="horz" wrap="square" lIns="0" tIns="12700" rIns="0" bIns="0" rtlCol="0">
            <a:spAutoFit/>
          </a:bodyPr>
          <a:lstStyle/>
          <a:p>
            <a:pPr marL="462280" marR="5080" indent="-449580">
              <a:lnSpc>
                <a:spcPct val="100000"/>
              </a:lnSpc>
              <a:spcBef>
                <a:spcPts val="100"/>
              </a:spcBef>
            </a:pPr>
            <a:r>
              <a:rPr sz="1800" b="1" dirty="0">
                <a:latin typeface="Calibri"/>
                <a:cs typeface="Calibri"/>
              </a:rPr>
              <a:t>DIRECCIÓN</a:t>
            </a:r>
            <a:r>
              <a:rPr sz="1800" b="1" spc="-35" dirty="0">
                <a:latin typeface="Calibri"/>
                <a:cs typeface="Calibri"/>
              </a:rPr>
              <a:t> </a:t>
            </a:r>
            <a:r>
              <a:rPr sz="1800" b="1" dirty="0">
                <a:latin typeface="Calibri"/>
                <a:cs typeface="Calibri"/>
              </a:rPr>
              <a:t>GENERAL</a:t>
            </a:r>
            <a:r>
              <a:rPr sz="1800" b="1" spc="-25" dirty="0">
                <a:latin typeface="Calibri"/>
                <a:cs typeface="Calibri"/>
              </a:rPr>
              <a:t> </a:t>
            </a:r>
            <a:r>
              <a:rPr sz="1800" b="1" dirty="0">
                <a:latin typeface="Calibri"/>
                <a:cs typeface="Calibri"/>
              </a:rPr>
              <a:t>DE</a:t>
            </a:r>
            <a:r>
              <a:rPr sz="1800" b="1" spc="-35" dirty="0">
                <a:latin typeface="Calibri"/>
                <a:cs typeface="Calibri"/>
              </a:rPr>
              <a:t> </a:t>
            </a:r>
            <a:r>
              <a:rPr sz="1800" b="1" spc="-10" dirty="0">
                <a:latin typeface="Calibri"/>
                <a:cs typeface="Calibri"/>
              </a:rPr>
              <a:t>UNIVERSIDADES </a:t>
            </a:r>
            <a:r>
              <a:rPr sz="1800" b="1" dirty="0">
                <a:latin typeface="Calibri"/>
                <a:cs typeface="Calibri"/>
              </a:rPr>
              <a:t>TECNOLÓGICAS</a:t>
            </a:r>
            <a:r>
              <a:rPr sz="1800" b="1" spc="-30" dirty="0">
                <a:latin typeface="Calibri"/>
                <a:cs typeface="Calibri"/>
              </a:rPr>
              <a:t> </a:t>
            </a:r>
            <a:r>
              <a:rPr sz="1800" b="1" dirty="0">
                <a:latin typeface="Calibri"/>
                <a:cs typeface="Calibri"/>
              </a:rPr>
              <a:t>Y</a:t>
            </a:r>
            <a:r>
              <a:rPr sz="1800" b="1" spc="-15" dirty="0">
                <a:latin typeface="Calibri"/>
                <a:cs typeface="Calibri"/>
              </a:rPr>
              <a:t> </a:t>
            </a:r>
            <a:r>
              <a:rPr sz="1800" b="1" spc="-10" dirty="0">
                <a:latin typeface="Calibri"/>
                <a:cs typeface="Calibri"/>
              </a:rPr>
              <a:t>POLITÉCNICAS</a:t>
            </a:r>
            <a:endParaRPr sz="1800" dirty="0">
              <a:latin typeface="Calibri"/>
              <a:cs typeface="Calibri"/>
            </a:endParaRPr>
          </a:p>
        </p:txBody>
      </p:sp>
      <p:grpSp>
        <p:nvGrpSpPr>
          <p:cNvPr id="4" name="object 4"/>
          <p:cNvGrpSpPr/>
          <p:nvPr/>
        </p:nvGrpSpPr>
        <p:grpSpPr>
          <a:xfrm>
            <a:off x="6876759" y="4680335"/>
            <a:ext cx="4361470" cy="1943473"/>
            <a:chOff x="6598031" y="3810001"/>
            <a:chExt cx="5030851" cy="2205620"/>
          </a:xfrm>
        </p:grpSpPr>
        <p:pic>
          <p:nvPicPr>
            <p:cNvPr id="5" name="object 5"/>
            <p:cNvPicPr/>
            <p:nvPr/>
          </p:nvPicPr>
          <p:blipFill>
            <a:blip r:embed="rId2" cstate="print"/>
            <a:stretch>
              <a:fillRect/>
            </a:stretch>
          </p:blipFill>
          <p:spPr>
            <a:xfrm>
              <a:off x="6598031" y="5072100"/>
              <a:ext cx="1745742" cy="943521"/>
            </a:xfrm>
            <a:prstGeom prst="rect">
              <a:avLst/>
            </a:prstGeom>
          </p:spPr>
        </p:pic>
        <p:pic>
          <p:nvPicPr>
            <p:cNvPr id="6" name="object 6"/>
            <p:cNvPicPr/>
            <p:nvPr/>
          </p:nvPicPr>
          <p:blipFill>
            <a:blip r:embed="rId3" cstate="print"/>
            <a:stretch>
              <a:fillRect/>
            </a:stretch>
          </p:blipFill>
          <p:spPr>
            <a:xfrm>
              <a:off x="8684895" y="5072087"/>
              <a:ext cx="2943987" cy="839825"/>
            </a:xfrm>
            <a:prstGeom prst="rect">
              <a:avLst/>
            </a:prstGeom>
          </p:spPr>
        </p:pic>
        <p:pic>
          <p:nvPicPr>
            <p:cNvPr id="7" name="object 7"/>
            <p:cNvPicPr/>
            <p:nvPr/>
          </p:nvPicPr>
          <p:blipFill rotWithShape="1">
            <a:blip r:embed="rId4" cstate="print"/>
            <a:srcRect t="23230" b="19240"/>
            <a:stretch/>
          </p:blipFill>
          <p:spPr>
            <a:xfrm>
              <a:off x="7388733" y="3810001"/>
              <a:ext cx="3313429" cy="943522"/>
            </a:xfrm>
            <a:prstGeom prst="rect">
              <a:avLst/>
            </a:prstGeom>
          </p:spPr>
        </p:pic>
      </p:grpSp>
      <p:pic>
        <p:nvPicPr>
          <p:cNvPr id="11" name="Imagen 10">
            <a:extLst>
              <a:ext uri="{FF2B5EF4-FFF2-40B4-BE49-F238E27FC236}">
                <a16:creationId xmlns:a16="http://schemas.microsoft.com/office/drawing/2014/main" id="{B949C4B5-847D-4945-84C5-3909EF5E52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3739" y="159042"/>
            <a:ext cx="2378991" cy="9077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8421" y="3114811"/>
            <a:ext cx="5175158" cy="628377"/>
          </a:xfrm>
          <a:prstGeom prst="rect">
            <a:avLst/>
          </a:prstGeom>
        </p:spPr>
        <p:txBody>
          <a:bodyPr vert="horz" wrap="square" lIns="0" tIns="12700" rIns="0" bIns="0" rtlCol="0">
            <a:spAutoFit/>
          </a:bodyPr>
          <a:lstStyle/>
          <a:p>
            <a:pPr marL="12700" marR="5080">
              <a:lnSpc>
                <a:spcPct val="100000"/>
              </a:lnSpc>
              <a:spcBef>
                <a:spcPts val="100"/>
              </a:spcBef>
            </a:pPr>
            <a:r>
              <a:rPr lang="es-MX" sz="4000" b="1" dirty="0"/>
              <a:t>Preguntas y Respuestas</a:t>
            </a:r>
            <a:endParaRPr sz="4000" b="1" spc="-10" dirty="0"/>
          </a:p>
        </p:txBody>
      </p:sp>
      <p:pic>
        <p:nvPicPr>
          <p:cNvPr id="3" name="object 3"/>
          <p:cNvPicPr/>
          <p:nvPr/>
        </p:nvPicPr>
        <p:blipFill>
          <a:blip r:embed="rId2" cstate="print"/>
          <a:stretch>
            <a:fillRect/>
          </a:stretch>
        </p:blipFill>
        <p:spPr>
          <a:xfrm>
            <a:off x="10148951" y="136423"/>
            <a:ext cx="1463167" cy="790803"/>
          </a:xfrm>
          <a:prstGeom prst="rect">
            <a:avLst/>
          </a:prstGeom>
        </p:spPr>
      </p:pic>
      <p:pic>
        <p:nvPicPr>
          <p:cNvPr id="4" name="object 4"/>
          <p:cNvPicPr/>
          <p:nvPr/>
        </p:nvPicPr>
        <p:blipFill>
          <a:blip r:embed="rId3" cstate="print"/>
          <a:stretch>
            <a:fillRect/>
          </a:stretch>
        </p:blipFill>
        <p:spPr>
          <a:xfrm>
            <a:off x="7680626" y="855"/>
            <a:ext cx="2550668" cy="1183373"/>
          </a:xfrm>
          <a:prstGeom prst="rect">
            <a:avLst/>
          </a:prstGeom>
        </p:spPr>
      </p:pic>
      <p:pic>
        <p:nvPicPr>
          <p:cNvPr id="7" name="Imagen 6">
            <a:extLst>
              <a:ext uri="{FF2B5EF4-FFF2-40B4-BE49-F238E27FC236}">
                <a16:creationId xmlns:a16="http://schemas.microsoft.com/office/drawing/2014/main" id="{CA76396A-3CA3-46D4-9D48-5E87CD468B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210485"/>
            <a:ext cx="1645073" cy="6277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701" y="81229"/>
            <a:ext cx="5105299" cy="731405"/>
          </a:xfrm>
          <a:prstGeom prst="rect">
            <a:avLst/>
          </a:prstGeom>
        </p:spPr>
        <p:txBody>
          <a:bodyPr vert="horz" wrap="square" lIns="0" tIns="175691" rIns="0" bIns="0" rtlCol="0">
            <a:spAutoFit/>
          </a:bodyPr>
          <a:lstStyle/>
          <a:p>
            <a:pPr marL="487045">
              <a:lnSpc>
                <a:spcPct val="100000"/>
              </a:lnSpc>
              <a:spcBef>
                <a:spcPts val="100"/>
              </a:spcBef>
            </a:pPr>
            <a:r>
              <a:rPr dirty="0"/>
              <a:t>Para</a:t>
            </a:r>
            <a:r>
              <a:rPr spc="-30" dirty="0"/>
              <a:t> </a:t>
            </a:r>
            <a:r>
              <a:rPr dirty="0"/>
              <a:t>quejas</a:t>
            </a:r>
            <a:r>
              <a:rPr spc="-50" dirty="0"/>
              <a:t> </a:t>
            </a:r>
            <a:r>
              <a:rPr dirty="0"/>
              <a:t>y</a:t>
            </a:r>
            <a:r>
              <a:rPr spc="-25" dirty="0"/>
              <a:t> </a:t>
            </a:r>
            <a:r>
              <a:rPr spc="-10" dirty="0"/>
              <a:t>denuncias</a:t>
            </a:r>
          </a:p>
        </p:txBody>
      </p:sp>
      <p:pic>
        <p:nvPicPr>
          <p:cNvPr id="3" name="object 3"/>
          <p:cNvPicPr/>
          <p:nvPr/>
        </p:nvPicPr>
        <p:blipFill>
          <a:blip r:embed="rId2" cstate="print"/>
          <a:stretch>
            <a:fillRect/>
          </a:stretch>
        </p:blipFill>
        <p:spPr>
          <a:xfrm>
            <a:off x="10148951" y="136423"/>
            <a:ext cx="1463167" cy="790803"/>
          </a:xfrm>
          <a:prstGeom prst="rect">
            <a:avLst/>
          </a:prstGeom>
        </p:spPr>
      </p:pic>
      <p:pic>
        <p:nvPicPr>
          <p:cNvPr id="4" name="object 4"/>
          <p:cNvPicPr/>
          <p:nvPr/>
        </p:nvPicPr>
        <p:blipFill>
          <a:blip r:embed="rId3" cstate="print"/>
          <a:stretch>
            <a:fillRect/>
          </a:stretch>
        </p:blipFill>
        <p:spPr>
          <a:xfrm>
            <a:off x="7467600" y="18757"/>
            <a:ext cx="2550667" cy="1303147"/>
          </a:xfrm>
          <a:prstGeom prst="rect">
            <a:avLst/>
          </a:prstGeom>
        </p:spPr>
      </p:pic>
      <p:sp>
        <p:nvSpPr>
          <p:cNvPr id="5" name="object 5"/>
          <p:cNvSpPr txBox="1"/>
          <p:nvPr/>
        </p:nvSpPr>
        <p:spPr>
          <a:xfrm>
            <a:off x="1200403" y="1562861"/>
            <a:ext cx="9634855" cy="3629199"/>
          </a:xfrm>
          <a:prstGeom prst="rect">
            <a:avLst/>
          </a:prstGeom>
        </p:spPr>
        <p:txBody>
          <a:bodyPr vert="horz" wrap="square" lIns="0" tIns="12700" rIns="0" bIns="0" rtlCol="0">
            <a:spAutoFit/>
          </a:bodyPr>
          <a:lstStyle/>
          <a:p>
            <a:pPr marL="12700">
              <a:lnSpc>
                <a:spcPct val="100000"/>
              </a:lnSpc>
              <a:spcBef>
                <a:spcPts val="100"/>
              </a:spcBef>
            </a:pPr>
            <a:r>
              <a:rPr sz="1800" spc="90" dirty="0">
                <a:latin typeface="Tahoma"/>
                <a:cs typeface="Tahoma"/>
              </a:rPr>
              <a:t>Mecanismos</a:t>
            </a:r>
            <a:r>
              <a:rPr sz="1800" spc="-50" dirty="0">
                <a:latin typeface="Tahoma"/>
                <a:cs typeface="Tahoma"/>
              </a:rPr>
              <a:t> </a:t>
            </a:r>
            <a:r>
              <a:rPr sz="1800" spc="75" dirty="0">
                <a:latin typeface="Tahoma"/>
                <a:cs typeface="Tahoma"/>
              </a:rPr>
              <a:t>de</a:t>
            </a:r>
            <a:r>
              <a:rPr sz="1800" spc="-35" dirty="0">
                <a:latin typeface="Tahoma"/>
                <a:cs typeface="Tahoma"/>
              </a:rPr>
              <a:t> </a:t>
            </a:r>
            <a:r>
              <a:rPr sz="1800" spc="50" dirty="0">
                <a:latin typeface="Tahoma"/>
                <a:cs typeface="Tahoma"/>
              </a:rPr>
              <a:t>la</a:t>
            </a:r>
            <a:r>
              <a:rPr sz="1800" spc="-55" dirty="0">
                <a:latin typeface="Tahoma"/>
                <a:cs typeface="Tahoma"/>
              </a:rPr>
              <a:t> </a:t>
            </a:r>
            <a:r>
              <a:rPr sz="1800" spc="10" dirty="0">
                <a:latin typeface="Tahoma"/>
                <a:cs typeface="Tahoma"/>
              </a:rPr>
              <a:t>Secretaría</a:t>
            </a:r>
            <a:r>
              <a:rPr sz="1800" spc="-65" dirty="0">
                <a:latin typeface="Tahoma"/>
                <a:cs typeface="Tahoma"/>
              </a:rPr>
              <a:t> </a:t>
            </a:r>
            <a:r>
              <a:rPr sz="1800" spc="75" dirty="0">
                <a:latin typeface="Tahoma"/>
                <a:cs typeface="Tahoma"/>
              </a:rPr>
              <a:t>de</a:t>
            </a:r>
            <a:r>
              <a:rPr sz="1800" spc="-50" dirty="0">
                <a:latin typeface="Tahoma"/>
                <a:cs typeface="Tahoma"/>
              </a:rPr>
              <a:t> </a:t>
            </a:r>
            <a:r>
              <a:rPr sz="1800" spc="50" dirty="0">
                <a:latin typeface="Tahoma"/>
                <a:cs typeface="Tahoma"/>
              </a:rPr>
              <a:t>la</a:t>
            </a:r>
            <a:r>
              <a:rPr sz="1800" spc="-40" dirty="0">
                <a:latin typeface="Tahoma"/>
                <a:cs typeface="Tahoma"/>
              </a:rPr>
              <a:t> </a:t>
            </a:r>
            <a:r>
              <a:rPr sz="1800" spc="75" dirty="0">
                <a:latin typeface="Tahoma"/>
                <a:cs typeface="Tahoma"/>
              </a:rPr>
              <a:t>Anticorrupción</a:t>
            </a:r>
            <a:r>
              <a:rPr sz="1800" spc="-85" dirty="0">
                <a:latin typeface="Tahoma"/>
                <a:cs typeface="Tahoma"/>
              </a:rPr>
              <a:t> </a:t>
            </a:r>
            <a:r>
              <a:rPr sz="1800" spc="10" dirty="0">
                <a:latin typeface="Tahoma"/>
                <a:cs typeface="Tahoma"/>
              </a:rPr>
              <a:t>y</a:t>
            </a:r>
            <a:r>
              <a:rPr sz="1800" spc="-40" dirty="0">
                <a:latin typeface="Tahoma"/>
                <a:cs typeface="Tahoma"/>
              </a:rPr>
              <a:t> </a:t>
            </a:r>
            <a:r>
              <a:rPr sz="1800" spc="95" dirty="0">
                <a:latin typeface="Tahoma"/>
                <a:cs typeface="Tahoma"/>
              </a:rPr>
              <a:t>Buen</a:t>
            </a:r>
            <a:r>
              <a:rPr sz="1800" spc="-50" dirty="0">
                <a:latin typeface="Tahoma"/>
                <a:cs typeface="Tahoma"/>
              </a:rPr>
              <a:t> </a:t>
            </a:r>
            <a:r>
              <a:rPr sz="1800" spc="55" dirty="0">
                <a:latin typeface="Tahoma"/>
                <a:cs typeface="Tahoma"/>
              </a:rPr>
              <a:t>Gobierno:</a:t>
            </a:r>
            <a:endParaRPr sz="1800" dirty="0">
              <a:latin typeface="Tahoma"/>
              <a:cs typeface="Tahoma"/>
            </a:endParaRPr>
          </a:p>
          <a:p>
            <a:pPr marL="12700" marR="218440">
              <a:lnSpc>
                <a:spcPct val="100000"/>
              </a:lnSpc>
              <a:spcBef>
                <a:spcPts val="2160"/>
              </a:spcBef>
            </a:pPr>
            <a:r>
              <a:rPr sz="1800" spc="50" dirty="0">
                <a:latin typeface="Tahoma"/>
                <a:cs typeface="Tahoma"/>
              </a:rPr>
              <a:t>Las</a:t>
            </a:r>
            <a:r>
              <a:rPr sz="1800" spc="-90" dirty="0">
                <a:latin typeface="Tahoma"/>
                <a:cs typeface="Tahoma"/>
              </a:rPr>
              <a:t> </a:t>
            </a:r>
            <a:r>
              <a:rPr sz="1800" spc="75" dirty="0">
                <a:latin typeface="Tahoma"/>
                <a:cs typeface="Tahoma"/>
              </a:rPr>
              <a:t>denuncias</a:t>
            </a:r>
            <a:r>
              <a:rPr sz="1800" spc="-100" dirty="0">
                <a:latin typeface="Tahoma"/>
                <a:cs typeface="Tahoma"/>
              </a:rPr>
              <a:t> </a:t>
            </a:r>
            <a:r>
              <a:rPr sz="1800" spc="85" dirty="0">
                <a:latin typeface="Tahoma"/>
                <a:cs typeface="Tahoma"/>
              </a:rPr>
              <a:t>podrán</a:t>
            </a:r>
            <a:r>
              <a:rPr sz="1800" spc="-80" dirty="0">
                <a:latin typeface="Tahoma"/>
                <a:cs typeface="Tahoma"/>
              </a:rPr>
              <a:t> </a:t>
            </a:r>
            <a:r>
              <a:rPr sz="1800" spc="60" dirty="0">
                <a:latin typeface="Tahoma"/>
                <a:cs typeface="Tahoma"/>
              </a:rPr>
              <a:t>realizarse</a:t>
            </a:r>
            <a:r>
              <a:rPr sz="1800" spc="-114" dirty="0">
                <a:latin typeface="Tahoma"/>
                <a:cs typeface="Tahoma"/>
              </a:rPr>
              <a:t> </a:t>
            </a:r>
            <a:r>
              <a:rPr sz="1800" spc="55" dirty="0">
                <a:latin typeface="Tahoma"/>
                <a:cs typeface="Tahoma"/>
              </a:rPr>
              <a:t>a</a:t>
            </a:r>
            <a:r>
              <a:rPr sz="1800" spc="-80" dirty="0">
                <a:latin typeface="Tahoma"/>
                <a:cs typeface="Tahoma"/>
              </a:rPr>
              <a:t> </a:t>
            </a:r>
            <a:r>
              <a:rPr sz="1800" spc="50" dirty="0">
                <a:latin typeface="Tahoma"/>
                <a:cs typeface="Tahoma"/>
              </a:rPr>
              <a:t>través</a:t>
            </a:r>
            <a:r>
              <a:rPr sz="1800" spc="-90" dirty="0">
                <a:latin typeface="Tahoma"/>
                <a:cs typeface="Tahoma"/>
              </a:rPr>
              <a:t> </a:t>
            </a:r>
            <a:r>
              <a:rPr sz="1800" spc="70" dirty="0">
                <a:latin typeface="Tahoma"/>
                <a:cs typeface="Tahoma"/>
              </a:rPr>
              <a:t>del</a:t>
            </a:r>
            <a:r>
              <a:rPr sz="1800" spc="-90" dirty="0">
                <a:latin typeface="Tahoma"/>
                <a:cs typeface="Tahoma"/>
              </a:rPr>
              <a:t> </a:t>
            </a:r>
            <a:r>
              <a:rPr sz="1800" spc="55" dirty="0">
                <a:latin typeface="Tahoma"/>
                <a:cs typeface="Tahoma"/>
              </a:rPr>
              <a:t>Sistema</a:t>
            </a:r>
            <a:r>
              <a:rPr sz="1800" spc="-80" dirty="0">
                <a:latin typeface="Tahoma"/>
                <a:cs typeface="Tahoma"/>
              </a:rPr>
              <a:t> </a:t>
            </a:r>
            <a:r>
              <a:rPr sz="1800" spc="55" dirty="0">
                <a:latin typeface="Tahoma"/>
                <a:cs typeface="Tahoma"/>
              </a:rPr>
              <a:t>Integral</a:t>
            </a:r>
            <a:r>
              <a:rPr sz="1800" spc="-90" dirty="0">
                <a:latin typeface="Tahoma"/>
                <a:cs typeface="Tahoma"/>
              </a:rPr>
              <a:t> </a:t>
            </a:r>
            <a:r>
              <a:rPr sz="1800" spc="75" dirty="0">
                <a:latin typeface="Tahoma"/>
                <a:cs typeface="Tahoma"/>
              </a:rPr>
              <a:t>de</a:t>
            </a:r>
            <a:r>
              <a:rPr sz="1800" spc="-95" dirty="0">
                <a:latin typeface="Tahoma"/>
                <a:cs typeface="Tahoma"/>
              </a:rPr>
              <a:t> </a:t>
            </a:r>
            <a:r>
              <a:rPr sz="1800" spc="75" dirty="0">
                <a:latin typeface="Tahoma"/>
                <a:cs typeface="Tahoma"/>
              </a:rPr>
              <a:t>Denuncias</a:t>
            </a:r>
            <a:r>
              <a:rPr sz="1800" spc="-90" dirty="0">
                <a:latin typeface="Tahoma"/>
                <a:cs typeface="Tahoma"/>
              </a:rPr>
              <a:t> </a:t>
            </a:r>
            <a:r>
              <a:rPr sz="1800" spc="60" dirty="0">
                <a:latin typeface="Tahoma"/>
                <a:cs typeface="Tahoma"/>
              </a:rPr>
              <a:t>Ciudadanas </a:t>
            </a:r>
            <a:r>
              <a:rPr sz="1800" spc="-10" dirty="0">
                <a:latin typeface="Tahoma"/>
                <a:cs typeface="Tahoma"/>
              </a:rPr>
              <a:t>(SIDEC)</a:t>
            </a:r>
            <a:endParaRPr sz="1800" dirty="0">
              <a:latin typeface="Tahoma"/>
              <a:cs typeface="Tahoma"/>
            </a:endParaRPr>
          </a:p>
          <a:p>
            <a:pPr marL="12700" marR="5080">
              <a:lnSpc>
                <a:spcPct val="100000"/>
              </a:lnSpc>
              <a:spcBef>
                <a:spcPts val="2160"/>
              </a:spcBef>
            </a:pPr>
            <a:r>
              <a:rPr sz="1800" spc="85" dirty="0">
                <a:latin typeface="Tahoma"/>
                <a:cs typeface="Tahoma"/>
              </a:rPr>
              <a:t>en</a:t>
            </a:r>
            <a:r>
              <a:rPr sz="1800" spc="-75" dirty="0">
                <a:latin typeface="Tahoma"/>
                <a:cs typeface="Tahoma"/>
              </a:rPr>
              <a:t> </a:t>
            </a:r>
            <a:r>
              <a:rPr sz="1800" spc="50" dirty="0">
                <a:latin typeface="Tahoma"/>
                <a:cs typeface="Tahoma"/>
              </a:rPr>
              <a:t>la</a:t>
            </a:r>
            <a:r>
              <a:rPr sz="1800" spc="-75" dirty="0">
                <a:latin typeface="Tahoma"/>
                <a:cs typeface="Tahoma"/>
              </a:rPr>
              <a:t> </a:t>
            </a:r>
            <a:r>
              <a:rPr sz="1800" b="1" spc="60" dirty="0">
                <a:latin typeface="Tahoma"/>
                <a:cs typeface="Tahoma"/>
              </a:rPr>
              <a:t>liga</a:t>
            </a:r>
            <a:r>
              <a:rPr sz="1800" spc="-55" dirty="0">
                <a:latin typeface="Tahoma"/>
                <a:cs typeface="Tahoma"/>
              </a:rPr>
              <a:t> </a:t>
            </a:r>
            <a:r>
              <a:rPr sz="1800" spc="60" dirty="0">
                <a:latin typeface="Tahoma"/>
                <a:cs typeface="Tahoma"/>
                <a:hlinkClick r:id="rId4"/>
              </a:rPr>
              <a:t>https://sidec.buengobierno.gob.mx/</a:t>
            </a:r>
            <a:r>
              <a:rPr lang="es-MX" sz="1800" spc="60" dirty="0">
                <a:latin typeface="Tahoma"/>
                <a:cs typeface="Tahoma"/>
              </a:rPr>
              <a:t> </a:t>
            </a:r>
            <a:r>
              <a:rPr sz="1800" spc="-35" dirty="0">
                <a:latin typeface="Tahoma"/>
                <a:cs typeface="Tahoma"/>
              </a:rPr>
              <a:t> </a:t>
            </a:r>
            <a:r>
              <a:rPr sz="1800" spc="55" dirty="0">
                <a:latin typeface="Tahoma"/>
                <a:cs typeface="Tahoma"/>
              </a:rPr>
              <a:t>las</a:t>
            </a:r>
            <a:r>
              <a:rPr sz="1800" spc="-70" dirty="0">
                <a:latin typeface="Tahoma"/>
                <a:cs typeface="Tahoma"/>
              </a:rPr>
              <a:t> </a:t>
            </a:r>
            <a:r>
              <a:rPr sz="1800" dirty="0">
                <a:latin typeface="Tahoma"/>
                <a:cs typeface="Tahoma"/>
              </a:rPr>
              <a:t>24</a:t>
            </a:r>
            <a:r>
              <a:rPr sz="1800" spc="-80" dirty="0">
                <a:latin typeface="Tahoma"/>
                <a:cs typeface="Tahoma"/>
              </a:rPr>
              <a:t> </a:t>
            </a:r>
            <a:r>
              <a:rPr sz="1800" spc="80" dirty="0">
                <a:latin typeface="Tahoma"/>
                <a:cs typeface="Tahoma"/>
              </a:rPr>
              <a:t>horas</a:t>
            </a:r>
            <a:r>
              <a:rPr sz="1800" spc="-75" dirty="0">
                <a:latin typeface="Tahoma"/>
                <a:cs typeface="Tahoma"/>
              </a:rPr>
              <a:t> </a:t>
            </a:r>
            <a:r>
              <a:rPr sz="1800" spc="70" dirty="0">
                <a:latin typeface="Tahoma"/>
                <a:cs typeface="Tahoma"/>
              </a:rPr>
              <a:t>del</a:t>
            </a:r>
            <a:r>
              <a:rPr sz="1800" spc="-70" dirty="0">
                <a:latin typeface="Tahoma"/>
                <a:cs typeface="Tahoma"/>
              </a:rPr>
              <a:t> </a:t>
            </a:r>
            <a:r>
              <a:rPr sz="1800" dirty="0">
                <a:latin typeface="Tahoma"/>
                <a:cs typeface="Tahoma"/>
              </a:rPr>
              <a:t>día,</a:t>
            </a:r>
            <a:r>
              <a:rPr sz="1800" spc="-60" dirty="0">
                <a:latin typeface="Tahoma"/>
                <a:cs typeface="Tahoma"/>
              </a:rPr>
              <a:t> </a:t>
            </a:r>
            <a:r>
              <a:rPr sz="1800" spc="70" dirty="0">
                <a:latin typeface="Tahoma"/>
                <a:cs typeface="Tahoma"/>
              </a:rPr>
              <a:t>los</a:t>
            </a:r>
            <a:r>
              <a:rPr sz="1800" spc="-80" dirty="0">
                <a:latin typeface="Tahoma"/>
                <a:cs typeface="Tahoma"/>
              </a:rPr>
              <a:t> </a:t>
            </a:r>
            <a:r>
              <a:rPr sz="1800" dirty="0">
                <a:latin typeface="Tahoma"/>
                <a:cs typeface="Tahoma"/>
              </a:rPr>
              <a:t>365</a:t>
            </a:r>
            <a:r>
              <a:rPr sz="1800" spc="-85" dirty="0">
                <a:latin typeface="Tahoma"/>
                <a:cs typeface="Tahoma"/>
              </a:rPr>
              <a:t> </a:t>
            </a:r>
            <a:r>
              <a:rPr sz="1800" spc="60" dirty="0">
                <a:latin typeface="Tahoma"/>
                <a:cs typeface="Tahoma"/>
              </a:rPr>
              <a:t>días</a:t>
            </a:r>
            <a:r>
              <a:rPr sz="1800" spc="-55" dirty="0">
                <a:latin typeface="Tahoma"/>
                <a:cs typeface="Tahoma"/>
              </a:rPr>
              <a:t> </a:t>
            </a:r>
            <a:r>
              <a:rPr sz="1800" spc="70" dirty="0">
                <a:latin typeface="Tahoma"/>
                <a:cs typeface="Tahoma"/>
              </a:rPr>
              <a:t>del</a:t>
            </a:r>
            <a:r>
              <a:rPr sz="1800" spc="-70" dirty="0">
                <a:latin typeface="Tahoma"/>
                <a:cs typeface="Tahoma"/>
              </a:rPr>
              <a:t> </a:t>
            </a:r>
            <a:r>
              <a:rPr sz="1800" dirty="0">
                <a:latin typeface="Tahoma"/>
                <a:cs typeface="Tahoma"/>
              </a:rPr>
              <a:t>año;</a:t>
            </a:r>
            <a:r>
              <a:rPr sz="1800" spc="-70" dirty="0">
                <a:latin typeface="Tahoma"/>
                <a:cs typeface="Tahoma"/>
              </a:rPr>
              <a:t> </a:t>
            </a:r>
            <a:r>
              <a:rPr sz="1800" spc="55" dirty="0">
                <a:latin typeface="Tahoma"/>
                <a:cs typeface="Tahoma"/>
              </a:rPr>
              <a:t>o </a:t>
            </a:r>
            <a:r>
              <a:rPr sz="1800" spc="80" dirty="0">
                <a:latin typeface="Tahoma"/>
                <a:cs typeface="Tahoma"/>
              </a:rPr>
              <a:t>mediante</a:t>
            </a:r>
            <a:r>
              <a:rPr sz="1800" spc="-55" dirty="0">
                <a:latin typeface="Tahoma"/>
                <a:cs typeface="Tahoma"/>
              </a:rPr>
              <a:t> </a:t>
            </a:r>
            <a:r>
              <a:rPr sz="1800" b="1" spc="65" dirty="0">
                <a:latin typeface="Tahoma"/>
                <a:cs typeface="Tahoma"/>
              </a:rPr>
              <a:t>escrito</a:t>
            </a:r>
            <a:r>
              <a:rPr sz="1800" spc="-70" dirty="0">
                <a:latin typeface="Tahoma"/>
                <a:cs typeface="Tahoma"/>
              </a:rPr>
              <a:t> </a:t>
            </a:r>
            <a:r>
              <a:rPr sz="1800" spc="80" dirty="0">
                <a:latin typeface="Tahoma"/>
                <a:cs typeface="Tahoma"/>
              </a:rPr>
              <a:t>presentado</a:t>
            </a:r>
            <a:r>
              <a:rPr sz="1800" spc="-60" dirty="0">
                <a:latin typeface="Tahoma"/>
                <a:cs typeface="Tahoma"/>
              </a:rPr>
              <a:t> </a:t>
            </a:r>
            <a:r>
              <a:rPr sz="1800" spc="85" dirty="0">
                <a:latin typeface="Tahoma"/>
                <a:cs typeface="Tahoma"/>
              </a:rPr>
              <a:t>en</a:t>
            </a:r>
            <a:r>
              <a:rPr sz="1800" spc="-65" dirty="0">
                <a:latin typeface="Tahoma"/>
                <a:cs typeface="Tahoma"/>
              </a:rPr>
              <a:t> </a:t>
            </a:r>
            <a:r>
              <a:rPr sz="1800" spc="50" dirty="0">
                <a:latin typeface="Tahoma"/>
                <a:cs typeface="Tahoma"/>
              </a:rPr>
              <a:t>la</a:t>
            </a:r>
            <a:r>
              <a:rPr sz="1800" spc="-45" dirty="0">
                <a:latin typeface="Tahoma"/>
                <a:cs typeface="Tahoma"/>
              </a:rPr>
              <a:t> </a:t>
            </a:r>
            <a:r>
              <a:rPr sz="1800" spc="10" dirty="0">
                <a:latin typeface="Tahoma"/>
                <a:cs typeface="Tahoma"/>
              </a:rPr>
              <a:t>Secretaría</a:t>
            </a:r>
            <a:r>
              <a:rPr sz="1800" spc="-70" dirty="0">
                <a:latin typeface="Tahoma"/>
                <a:cs typeface="Tahoma"/>
              </a:rPr>
              <a:t> </a:t>
            </a:r>
            <a:r>
              <a:rPr sz="1800" spc="75" dirty="0">
                <a:latin typeface="Tahoma"/>
                <a:cs typeface="Tahoma"/>
              </a:rPr>
              <a:t>Anticorrupción</a:t>
            </a:r>
            <a:r>
              <a:rPr sz="1800" spc="-95" dirty="0">
                <a:latin typeface="Tahoma"/>
                <a:cs typeface="Tahoma"/>
              </a:rPr>
              <a:t> </a:t>
            </a:r>
            <a:r>
              <a:rPr sz="1800" spc="10" dirty="0">
                <a:latin typeface="Tahoma"/>
                <a:cs typeface="Tahoma"/>
              </a:rPr>
              <a:t>y</a:t>
            </a:r>
            <a:r>
              <a:rPr sz="1800" spc="-50" dirty="0">
                <a:latin typeface="Tahoma"/>
                <a:cs typeface="Tahoma"/>
              </a:rPr>
              <a:t> </a:t>
            </a:r>
            <a:r>
              <a:rPr sz="1800" spc="95" dirty="0">
                <a:latin typeface="Tahoma"/>
                <a:cs typeface="Tahoma"/>
              </a:rPr>
              <a:t>Buen</a:t>
            </a:r>
            <a:r>
              <a:rPr sz="1800" spc="-50" dirty="0">
                <a:latin typeface="Tahoma"/>
                <a:cs typeface="Tahoma"/>
              </a:rPr>
              <a:t> </a:t>
            </a:r>
            <a:r>
              <a:rPr sz="1800" spc="65" dirty="0">
                <a:latin typeface="Tahoma"/>
                <a:cs typeface="Tahoma"/>
              </a:rPr>
              <a:t>Gobierno,</a:t>
            </a:r>
            <a:r>
              <a:rPr sz="1800" spc="-85" dirty="0">
                <a:latin typeface="Tahoma"/>
                <a:cs typeface="Tahoma"/>
              </a:rPr>
              <a:t> </a:t>
            </a:r>
            <a:r>
              <a:rPr sz="1800" spc="65" dirty="0">
                <a:latin typeface="Tahoma"/>
                <a:cs typeface="Tahoma"/>
              </a:rPr>
              <a:t>ubicada</a:t>
            </a:r>
            <a:r>
              <a:rPr sz="1800" spc="-40" dirty="0">
                <a:latin typeface="Tahoma"/>
                <a:cs typeface="Tahoma"/>
              </a:rPr>
              <a:t> </a:t>
            </a:r>
            <a:r>
              <a:rPr sz="1800" spc="55" dirty="0">
                <a:latin typeface="Tahoma"/>
                <a:cs typeface="Tahoma"/>
              </a:rPr>
              <a:t>en </a:t>
            </a:r>
            <a:r>
              <a:rPr sz="1800" spc="60" dirty="0">
                <a:latin typeface="Tahoma"/>
                <a:cs typeface="Tahoma"/>
              </a:rPr>
              <a:t>Avenida</a:t>
            </a:r>
            <a:r>
              <a:rPr sz="1800" spc="-90" dirty="0">
                <a:latin typeface="Tahoma"/>
                <a:cs typeface="Tahoma"/>
              </a:rPr>
              <a:t> </a:t>
            </a:r>
            <a:r>
              <a:rPr sz="1800" spc="60" dirty="0">
                <a:latin typeface="Tahoma"/>
                <a:cs typeface="Tahoma"/>
              </a:rPr>
              <a:t>Insurgentes</a:t>
            </a:r>
            <a:r>
              <a:rPr sz="1800" spc="-95" dirty="0">
                <a:latin typeface="Tahoma"/>
                <a:cs typeface="Tahoma"/>
              </a:rPr>
              <a:t> </a:t>
            </a:r>
            <a:r>
              <a:rPr sz="1800" spc="55" dirty="0">
                <a:latin typeface="Tahoma"/>
                <a:cs typeface="Tahoma"/>
              </a:rPr>
              <a:t>Sur</a:t>
            </a:r>
            <a:r>
              <a:rPr sz="1800" spc="-85" dirty="0">
                <a:latin typeface="Tahoma"/>
                <a:cs typeface="Tahoma"/>
              </a:rPr>
              <a:t> </a:t>
            </a:r>
            <a:r>
              <a:rPr sz="1800" spc="-25" dirty="0">
                <a:latin typeface="Tahoma"/>
                <a:cs typeface="Tahoma"/>
              </a:rPr>
              <a:t>1735,</a:t>
            </a:r>
            <a:r>
              <a:rPr sz="1800" spc="-120" dirty="0">
                <a:latin typeface="Tahoma"/>
                <a:cs typeface="Tahoma"/>
              </a:rPr>
              <a:t> </a:t>
            </a:r>
            <a:r>
              <a:rPr sz="1800" spc="75" dirty="0">
                <a:latin typeface="Tahoma"/>
                <a:cs typeface="Tahoma"/>
              </a:rPr>
              <a:t>Colonia</a:t>
            </a:r>
            <a:r>
              <a:rPr sz="1800" spc="-100" dirty="0">
                <a:latin typeface="Tahoma"/>
                <a:cs typeface="Tahoma"/>
              </a:rPr>
              <a:t> </a:t>
            </a:r>
            <a:r>
              <a:rPr sz="1800" spc="80" dirty="0">
                <a:latin typeface="Tahoma"/>
                <a:cs typeface="Tahoma"/>
              </a:rPr>
              <a:t>Guadalupe</a:t>
            </a:r>
            <a:r>
              <a:rPr sz="1800" spc="-50" dirty="0">
                <a:latin typeface="Tahoma"/>
                <a:cs typeface="Tahoma"/>
              </a:rPr>
              <a:t> </a:t>
            </a:r>
            <a:r>
              <a:rPr sz="1800" dirty="0">
                <a:latin typeface="Tahoma"/>
                <a:cs typeface="Tahoma"/>
              </a:rPr>
              <a:t>Inn,</a:t>
            </a:r>
            <a:r>
              <a:rPr sz="1800" spc="-85" dirty="0">
                <a:latin typeface="Tahoma"/>
                <a:cs typeface="Tahoma"/>
              </a:rPr>
              <a:t> </a:t>
            </a:r>
            <a:r>
              <a:rPr sz="1800" dirty="0">
                <a:latin typeface="Tahoma"/>
                <a:cs typeface="Tahoma"/>
              </a:rPr>
              <a:t>C.</a:t>
            </a:r>
            <a:r>
              <a:rPr sz="1800" spc="-70" dirty="0">
                <a:latin typeface="Tahoma"/>
                <a:cs typeface="Tahoma"/>
              </a:rPr>
              <a:t> </a:t>
            </a:r>
            <a:r>
              <a:rPr sz="1800" dirty="0">
                <a:latin typeface="Tahoma"/>
                <a:cs typeface="Tahoma"/>
              </a:rPr>
              <a:t>P.</a:t>
            </a:r>
            <a:r>
              <a:rPr sz="1800" spc="-90" dirty="0">
                <a:latin typeface="Tahoma"/>
                <a:cs typeface="Tahoma"/>
              </a:rPr>
              <a:t> </a:t>
            </a:r>
            <a:r>
              <a:rPr sz="1800" spc="-25" dirty="0">
                <a:latin typeface="Tahoma"/>
                <a:cs typeface="Tahoma"/>
              </a:rPr>
              <a:t>01020,</a:t>
            </a:r>
            <a:r>
              <a:rPr sz="1800" spc="-110" dirty="0">
                <a:latin typeface="Tahoma"/>
                <a:cs typeface="Tahoma"/>
              </a:rPr>
              <a:t> </a:t>
            </a:r>
            <a:r>
              <a:rPr sz="1800" spc="55" dirty="0">
                <a:latin typeface="Tahoma"/>
                <a:cs typeface="Tahoma"/>
              </a:rPr>
              <a:t>Alcaldía</a:t>
            </a:r>
            <a:r>
              <a:rPr sz="1800" spc="-90" dirty="0">
                <a:latin typeface="Tahoma"/>
                <a:cs typeface="Tahoma"/>
              </a:rPr>
              <a:t> </a:t>
            </a:r>
            <a:r>
              <a:rPr sz="1800" spc="55" dirty="0">
                <a:latin typeface="Tahoma"/>
                <a:cs typeface="Tahoma"/>
              </a:rPr>
              <a:t>Álvaro </a:t>
            </a:r>
            <a:r>
              <a:rPr sz="1800" spc="65" dirty="0">
                <a:latin typeface="Tahoma"/>
                <a:cs typeface="Tahoma"/>
              </a:rPr>
              <a:t>Obregón,</a:t>
            </a:r>
            <a:r>
              <a:rPr sz="1800" spc="-105" dirty="0">
                <a:latin typeface="Tahoma"/>
                <a:cs typeface="Tahoma"/>
              </a:rPr>
              <a:t> </a:t>
            </a:r>
            <a:r>
              <a:rPr sz="1800" spc="75" dirty="0">
                <a:latin typeface="Tahoma"/>
                <a:cs typeface="Tahoma"/>
              </a:rPr>
              <a:t>Ciudad</a:t>
            </a:r>
            <a:r>
              <a:rPr sz="1800" spc="-75" dirty="0">
                <a:latin typeface="Tahoma"/>
                <a:cs typeface="Tahoma"/>
              </a:rPr>
              <a:t> </a:t>
            </a:r>
            <a:r>
              <a:rPr sz="1800" spc="75" dirty="0">
                <a:latin typeface="Tahoma"/>
                <a:cs typeface="Tahoma"/>
              </a:rPr>
              <a:t>de</a:t>
            </a:r>
            <a:r>
              <a:rPr sz="1800" spc="-95" dirty="0">
                <a:latin typeface="Tahoma"/>
                <a:cs typeface="Tahoma"/>
              </a:rPr>
              <a:t> </a:t>
            </a:r>
            <a:r>
              <a:rPr sz="1800" spc="50" dirty="0">
                <a:latin typeface="Tahoma"/>
                <a:cs typeface="Tahoma"/>
              </a:rPr>
              <a:t>México.</a:t>
            </a:r>
            <a:endParaRPr sz="1800" dirty="0">
              <a:latin typeface="Tahoma"/>
              <a:cs typeface="Tahoma"/>
            </a:endParaRPr>
          </a:p>
          <a:p>
            <a:pPr marL="12700" marR="175260">
              <a:lnSpc>
                <a:spcPct val="100000"/>
              </a:lnSpc>
              <a:spcBef>
                <a:spcPts val="2165"/>
              </a:spcBef>
            </a:pPr>
            <a:r>
              <a:rPr sz="1800" dirty="0">
                <a:latin typeface="Tahoma"/>
                <a:cs typeface="Tahoma"/>
              </a:rPr>
              <a:t>En</a:t>
            </a:r>
            <a:r>
              <a:rPr sz="1800" spc="-75" dirty="0">
                <a:latin typeface="Tahoma"/>
                <a:cs typeface="Tahoma"/>
              </a:rPr>
              <a:t> </a:t>
            </a:r>
            <a:r>
              <a:rPr sz="1800" spc="60" dirty="0">
                <a:latin typeface="Tahoma"/>
                <a:cs typeface="Tahoma"/>
              </a:rPr>
              <a:t>caso</a:t>
            </a:r>
            <a:r>
              <a:rPr sz="1800" spc="-85" dirty="0">
                <a:latin typeface="Tahoma"/>
                <a:cs typeface="Tahoma"/>
              </a:rPr>
              <a:t> </a:t>
            </a:r>
            <a:r>
              <a:rPr sz="1800" spc="75" dirty="0">
                <a:latin typeface="Tahoma"/>
                <a:cs typeface="Tahoma"/>
              </a:rPr>
              <a:t>de</a:t>
            </a:r>
            <a:r>
              <a:rPr sz="1800" spc="-90" dirty="0">
                <a:latin typeface="Tahoma"/>
                <a:cs typeface="Tahoma"/>
              </a:rPr>
              <a:t> </a:t>
            </a:r>
            <a:r>
              <a:rPr sz="1800" spc="75" dirty="0">
                <a:latin typeface="Tahoma"/>
                <a:cs typeface="Tahoma"/>
              </a:rPr>
              <a:t>requerir</a:t>
            </a:r>
            <a:r>
              <a:rPr sz="1800" spc="-110" dirty="0">
                <a:latin typeface="Tahoma"/>
                <a:cs typeface="Tahoma"/>
              </a:rPr>
              <a:t> </a:t>
            </a:r>
            <a:r>
              <a:rPr sz="1800" spc="65" dirty="0">
                <a:latin typeface="Tahoma"/>
                <a:cs typeface="Tahoma"/>
              </a:rPr>
              <a:t>asesoría</a:t>
            </a:r>
            <a:r>
              <a:rPr sz="1800" spc="-95" dirty="0">
                <a:latin typeface="Tahoma"/>
                <a:cs typeface="Tahoma"/>
              </a:rPr>
              <a:t> </a:t>
            </a:r>
            <a:r>
              <a:rPr sz="1800" spc="85" dirty="0">
                <a:latin typeface="Tahoma"/>
                <a:cs typeface="Tahoma"/>
              </a:rPr>
              <a:t>en</a:t>
            </a:r>
            <a:r>
              <a:rPr sz="1800" spc="-85" dirty="0">
                <a:latin typeface="Tahoma"/>
                <a:cs typeface="Tahoma"/>
              </a:rPr>
              <a:t> </a:t>
            </a:r>
            <a:r>
              <a:rPr sz="1800" spc="50" dirty="0">
                <a:latin typeface="Tahoma"/>
                <a:cs typeface="Tahoma"/>
              </a:rPr>
              <a:t>la</a:t>
            </a:r>
            <a:r>
              <a:rPr sz="1800" spc="-85" dirty="0">
                <a:latin typeface="Tahoma"/>
                <a:cs typeface="Tahoma"/>
              </a:rPr>
              <a:t> </a:t>
            </a:r>
            <a:r>
              <a:rPr sz="1800" spc="70" dirty="0">
                <a:latin typeface="Tahoma"/>
                <a:cs typeface="Tahoma"/>
              </a:rPr>
              <a:t>presentación</a:t>
            </a:r>
            <a:r>
              <a:rPr sz="1800" spc="-95" dirty="0">
                <a:latin typeface="Tahoma"/>
                <a:cs typeface="Tahoma"/>
              </a:rPr>
              <a:t> </a:t>
            </a:r>
            <a:r>
              <a:rPr sz="1800" spc="75" dirty="0">
                <a:latin typeface="Tahoma"/>
                <a:cs typeface="Tahoma"/>
              </a:rPr>
              <a:t>de</a:t>
            </a:r>
            <a:r>
              <a:rPr sz="1800" spc="-85" dirty="0">
                <a:latin typeface="Tahoma"/>
                <a:cs typeface="Tahoma"/>
              </a:rPr>
              <a:t> </a:t>
            </a:r>
            <a:r>
              <a:rPr sz="1800" spc="55" dirty="0">
                <a:latin typeface="Tahoma"/>
                <a:cs typeface="Tahoma"/>
              </a:rPr>
              <a:t>denuncias,</a:t>
            </a:r>
            <a:r>
              <a:rPr sz="1800" spc="-95" dirty="0">
                <a:latin typeface="Tahoma"/>
                <a:cs typeface="Tahoma"/>
              </a:rPr>
              <a:t> </a:t>
            </a:r>
            <a:r>
              <a:rPr sz="1800" spc="85" dirty="0">
                <a:latin typeface="Tahoma"/>
                <a:cs typeface="Tahoma"/>
              </a:rPr>
              <a:t>podrán</a:t>
            </a:r>
            <a:r>
              <a:rPr sz="1800" spc="-70" dirty="0">
                <a:latin typeface="Tahoma"/>
                <a:cs typeface="Tahoma"/>
              </a:rPr>
              <a:t> </a:t>
            </a:r>
            <a:r>
              <a:rPr sz="1800" spc="80" dirty="0">
                <a:latin typeface="Tahoma"/>
                <a:cs typeface="Tahoma"/>
              </a:rPr>
              <a:t>comunicarse</a:t>
            </a:r>
            <a:r>
              <a:rPr sz="1800" spc="-95" dirty="0">
                <a:latin typeface="Tahoma"/>
                <a:cs typeface="Tahoma"/>
              </a:rPr>
              <a:t> </a:t>
            </a:r>
            <a:r>
              <a:rPr sz="1800" spc="55" dirty="0">
                <a:latin typeface="Tahoma"/>
                <a:cs typeface="Tahoma"/>
              </a:rPr>
              <a:t>a</a:t>
            </a:r>
            <a:r>
              <a:rPr sz="1800" spc="-70" dirty="0">
                <a:latin typeface="Tahoma"/>
                <a:cs typeface="Tahoma"/>
              </a:rPr>
              <a:t> </a:t>
            </a:r>
            <a:r>
              <a:rPr sz="1800" spc="45" dirty="0">
                <a:latin typeface="Tahoma"/>
                <a:cs typeface="Tahoma"/>
              </a:rPr>
              <a:t>los </a:t>
            </a:r>
            <a:r>
              <a:rPr sz="1800" b="1" spc="40" dirty="0">
                <a:latin typeface="Tahoma"/>
                <a:cs typeface="Tahoma"/>
              </a:rPr>
              <a:t>teléfonos</a:t>
            </a:r>
            <a:r>
              <a:rPr sz="1800" spc="40" dirty="0">
                <a:latin typeface="Tahoma"/>
                <a:cs typeface="Tahoma"/>
              </a:rPr>
              <a:t>:</a:t>
            </a:r>
            <a:endParaRPr sz="1800" dirty="0">
              <a:latin typeface="Tahoma"/>
              <a:cs typeface="Tahoma"/>
            </a:endParaRPr>
          </a:p>
          <a:p>
            <a:pPr marL="12700">
              <a:lnSpc>
                <a:spcPct val="100000"/>
              </a:lnSpc>
            </a:pPr>
            <a:r>
              <a:rPr sz="1800" dirty="0">
                <a:latin typeface="Tahoma"/>
                <a:cs typeface="Tahoma"/>
              </a:rPr>
              <a:t>55</a:t>
            </a:r>
            <a:r>
              <a:rPr sz="1800" spc="-105" dirty="0">
                <a:latin typeface="Tahoma"/>
                <a:cs typeface="Tahoma"/>
              </a:rPr>
              <a:t> </a:t>
            </a:r>
            <a:r>
              <a:rPr sz="1800" dirty="0">
                <a:latin typeface="Tahoma"/>
                <a:cs typeface="Tahoma"/>
              </a:rPr>
              <a:t>2000</a:t>
            </a:r>
            <a:r>
              <a:rPr sz="1800" spc="-114" dirty="0">
                <a:latin typeface="Tahoma"/>
                <a:cs typeface="Tahoma"/>
              </a:rPr>
              <a:t> </a:t>
            </a:r>
            <a:r>
              <a:rPr sz="1800" dirty="0">
                <a:latin typeface="Tahoma"/>
                <a:cs typeface="Tahoma"/>
              </a:rPr>
              <a:t>2000</a:t>
            </a:r>
            <a:r>
              <a:rPr sz="1800" spc="-114" dirty="0">
                <a:latin typeface="Tahoma"/>
                <a:cs typeface="Tahoma"/>
              </a:rPr>
              <a:t> </a:t>
            </a:r>
            <a:r>
              <a:rPr sz="1800" dirty="0">
                <a:latin typeface="Tahoma"/>
                <a:cs typeface="Tahoma"/>
              </a:rPr>
              <a:t>y</a:t>
            </a:r>
            <a:r>
              <a:rPr sz="1800" spc="-105" dirty="0">
                <a:latin typeface="Tahoma"/>
                <a:cs typeface="Tahoma"/>
              </a:rPr>
              <a:t> </a:t>
            </a:r>
            <a:r>
              <a:rPr sz="1800" spc="50" dirty="0">
                <a:latin typeface="Tahoma"/>
                <a:cs typeface="Tahoma"/>
              </a:rPr>
              <a:t>al</a:t>
            </a:r>
            <a:r>
              <a:rPr sz="1800" spc="-85" dirty="0">
                <a:latin typeface="Tahoma"/>
                <a:cs typeface="Tahoma"/>
              </a:rPr>
              <a:t> </a:t>
            </a:r>
            <a:r>
              <a:rPr sz="1800" spc="100" dirty="0">
                <a:latin typeface="Tahoma"/>
                <a:cs typeface="Tahoma"/>
              </a:rPr>
              <a:t>número</a:t>
            </a:r>
            <a:r>
              <a:rPr sz="1800" spc="-105" dirty="0">
                <a:latin typeface="Tahoma"/>
                <a:cs typeface="Tahoma"/>
              </a:rPr>
              <a:t> </a:t>
            </a:r>
            <a:r>
              <a:rPr sz="1800" spc="70" dirty="0">
                <a:latin typeface="Tahoma"/>
                <a:cs typeface="Tahoma"/>
              </a:rPr>
              <a:t>gratuito</a:t>
            </a:r>
            <a:r>
              <a:rPr sz="1800" spc="-100" dirty="0">
                <a:latin typeface="Tahoma"/>
                <a:cs typeface="Tahoma"/>
              </a:rPr>
              <a:t> </a:t>
            </a:r>
            <a:r>
              <a:rPr sz="1800" dirty="0">
                <a:latin typeface="Tahoma"/>
                <a:cs typeface="Tahoma"/>
              </a:rPr>
              <a:t>800</a:t>
            </a:r>
            <a:r>
              <a:rPr sz="1800" spc="-120" dirty="0">
                <a:latin typeface="Tahoma"/>
                <a:cs typeface="Tahoma"/>
              </a:rPr>
              <a:t> </a:t>
            </a:r>
            <a:r>
              <a:rPr sz="1800" dirty="0">
                <a:latin typeface="Tahoma"/>
                <a:cs typeface="Tahoma"/>
              </a:rPr>
              <a:t>112</a:t>
            </a:r>
            <a:r>
              <a:rPr sz="1800" spc="-105" dirty="0">
                <a:latin typeface="Tahoma"/>
                <a:cs typeface="Tahoma"/>
              </a:rPr>
              <a:t> </a:t>
            </a:r>
            <a:r>
              <a:rPr sz="1800" dirty="0">
                <a:latin typeface="Tahoma"/>
                <a:cs typeface="Tahoma"/>
              </a:rPr>
              <a:t>87</a:t>
            </a:r>
            <a:r>
              <a:rPr sz="1800" spc="-105" dirty="0">
                <a:latin typeface="Tahoma"/>
                <a:cs typeface="Tahoma"/>
              </a:rPr>
              <a:t> </a:t>
            </a:r>
            <a:r>
              <a:rPr sz="1800" spc="-25" dirty="0">
                <a:latin typeface="Tahoma"/>
                <a:cs typeface="Tahoma"/>
              </a:rPr>
              <a:t>00.</a:t>
            </a:r>
            <a:endParaRPr sz="1800" dirty="0">
              <a:latin typeface="Tahoma"/>
              <a:cs typeface="Tahoma"/>
            </a:endParaRPr>
          </a:p>
        </p:txBody>
      </p:sp>
      <p:pic>
        <p:nvPicPr>
          <p:cNvPr id="6" name="Imagen 5">
            <a:extLst>
              <a:ext uri="{FF2B5EF4-FFF2-40B4-BE49-F238E27FC236}">
                <a16:creationId xmlns:a16="http://schemas.microsoft.com/office/drawing/2014/main" id="{6498FA5E-9FC8-4744-BE8C-FD76CE2DCF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7185" y="217966"/>
            <a:ext cx="1645073" cy="6277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701" y="81229"/>
            <a:ext cx="5029099" cy="731405"/>
          </a:xfrm>
          <a:prstGeom prst="rect">
            <a:avLst/>
          </a:prstGeom>
        </p:spPr>
        <p:txBody>
          <a:bodyPr vert="horz" wrap="square" lIns="0" tIns="175691" rIns="0" bIns="0" rtlCol="0">
            <a:spAutoFit/>
          </a:bodyPr>
          <a:lstStyle/>
          <a:p>
            <a:pPr marL="487045">
              <a:lnSpc>
                <a:spcPct val="100000"/>
              </a:lnSpc>
              <a:spcBef>
                <a:spcPts val="100"/>
              </a:spcBef>
            </a:pPr>
            <a:r>
              <a:rPr dirty="0"/>
              <a:t>Para</a:t>
            </a:r>
            <a:r>
              <a:rPr spc="-30" dirty="0"/>
              <a:t> </a:t>
            </a:r>
            <a:r>
              <a:rPr dirty="0"/>
              <a:t>quejas</a:t>
            </a:r>
            <a:r>
              <a:rPr spc="-50" dirty="0"/>
              <a:t> </a:t>
            </a:r>
            <a:r>
              <a:rPr dirty="0"/>
              <a:t>y</a:t>
            </a:r>
            <a:r>
              <a:rPr spc="-25" dirty="0"/>
              <a:t> </a:t>
            </a:r>
            <a:r>
              <a:rPr spc="-10" dirty="0"/>
              <a:t>denuncias</a:t>
            </a:r>
          </a:p>
        </p:txBody>
      </p:sp>
      <p:pic>
        <p:nvPicPr>
          <p:cNvPr id="3" name="object 3"/>
          <p:cNvPicPr/>
          <p:nvPr/>
        </p:nvPicPr>
        <p:blipFill>
          <a:blip r:embed="rId2" cstate="print"/>
          <a:stretch>
            <a:fillRect/>
          </a:stretch>
        </p:blipFill>
        <p:spPr>
          <a:xfrm>
            <a:off x="10148951" y="136423"/>
            <a:ext cx="1463167" cy="790803"/>
          </a:xfrm>
          <a:prstGeom prst="rect">
            <a:avLst/>
          </a:prstGeom>
        </p:spPr>
      </p:pic>
      <p:pic>
        <p:nvPicPr>
          <p:cNvPr id="4" name="object 4"/>
          <p:cNvPicPr/>
          <p:nvPr/>
        </p:nvPicPr>
        <p:blipFill>
          <a:blip r:embed="rId3" cstate="print"/>
          <a:stretch>
            <a:fillRect/>
          </a:stretch>
        </p:blipFill>
        <p:spPr>
          <a:xfrm>
            <a:off x="7391400" y="-122049"/>
            <a:ext cx="2550667" cy="1303147"/>
          </a:xfrm>
          <a:prstGeom prst="rect">
            <a:avLst/>
          </a:prstGeom>
        </p:spPr>
      </p:pic>
      <p:sp>
        <p:nvSpPr>
          <p:cNvPr id="5" name="object 5"/>
          <p:cNvSpPr txBox="1">
            <a:spLocks noGrp="1"/>
          </p:cNvSpPr>
          <p:nvPr>
            <p:ph type="body" idx="1"/>
          </p:nvPr>
        </p:nvSpPr>
        <p:spPr>
          <a:xfrm>
            <a:off x="1512569" y="1870075"/>
            <a:ext cx="8583295" cy="3906198"/>
          </a:xfrm>
          <a:prstGeom prst="rect">
            <a:avLst/>
          </a:prstGeom>
        </p:spPr>
        <p:txBody>
          <a:bodyPr vert="horz" wrap="square" lIns="0" tIns="12700" rIns="0" bIns="0" rtlCol="0">
            <a:spAutoFit/>
          </a:bodyPr>
          <a:lstStyle/>
          <a:p>
            <a:pPr marL="12700">
              <a:lnSpc>
                <a:spcPct val="100000"/>
              </a:lnSpc>
              <a:spcBef>
                <a:spcPts val="100"/>
              </a:spcBef>
            </a:pPr>
            <a:r>
              <a:rPr spc="70" dirty="0"/>
              <a:t>Dirección</a:t>
            </a:r>
            <a:r>
              <a:rPr spc="-120" dirty="0"/>
              <a:t> </a:t>
            </a:r>
            <a:r>
              <a:rPr spc="70" dirty="0"/>
              <a:t>General</a:t>
            </a:r>
            <a:r>
              <a:rPr spc="-110" dirty="0"/>
              <a:t> </a:t>
            </a:r>
            <a:r>
              <a:rPr spc="75" dirty="0"/>
              <a:t>de</a:t>
            </a:r>
            <a:r>
              <a:rPr spc="-95" dirty="0"/>
              <a:t> </a:t>
            </a:r>
            <a:r>
              <a:rPr spc="70" dirty="0"/>
              <a:t>Universidades</a:t>
            </a:r>
            <a:r>
              <a:rPr spc="-105" dirty="0"/>
              <a:t> </a:t>
            </a:r>
            <a:r>
              <a:rPr spc="60" dirty="0"/>
              <a:t>Tecnológicas</a:t>
            </a:r>
            <a:r>
              <a:rPr spc="-105" dirty="0"/>
              <a:t> </a:t>
            </a:r>
            <a:r>
              <a:rPr dirty="0"/>
              <a:t>y</a:t>
            </a:r>
            <a:r>
              <a:rPr spc="-105" dirty="0"/>
              <a:t> </a:t>
            </a:r>
            <a:r>
              <a:rPr spc="-10" dirty="0"/>
              <a:t>Politécnicas:</a:t>
            </a:r>
          </a:p>
          <a:p>
            <a:pPr marL="12700">
              <a:lnSpc>
                <a:spcPct val="100000"/>
              </a:lnSpc>
              <a:spcBef>
                <a:spcPts val="2160"/>
              </a:spcBef>
            </a:pPr>
            <a:r>
              <a:rPr b="1" spc="85" dirty="0"/>
              <a:t>Correo</a:t>
            </a:r>
            <a:r>
              <a:rPr b="1" spc="10" dirty="0"/>
              <a:t> </a:t>
            </a:r>
            <a:r>
              <a:rPr b="1" spc="65" dirty="0"/>
              <a:t>electrónico</a:t>
            </a:r>
            <a:r>
              <a:rPr b="1" spc="15" dirty="0"/>
              <a:t> </a:t>
            </a:r>
            <a:r>
              <a:rPr b="1" dirty="0"/>
              <a:t>especial</a:t>
            </a:r>
            <a:r>
              <a:rPr dirty="0"/>
              <a:t>:</a:t>
            </a:r>
            <a:r>
              <a:rPr spc="25" dirty="0"/>
              <a:t> </a:t>
            </a:r>
            <a:r>
              <a:rPr spc="45" dirty="0">
                <a:hlinkClick r:id="rId4"/>
              </a:rPr>
              <a:t>quejasydenuncias@nube.sep.gob.mx</a:t>
            </a:r>
          </a:p>
          <a:p>
            <a:pPr marL="12700"/>
            <a:r>
              <a:rPr lang="es-MX" spc="85" dirty="0"/>
              <a:t>Correo</a:t>
            </a:r>
            <a:r>
              <a:rPr lang="es-MX" spc="-100" dirty="0"/>
              <a:t> </a:t>
            </a:r>
            <a:r>
              <a:rPr lang="es-MX" spc="50" dirty="0"/>
              <a:t>electrónico:</a:t>
            </a:r>
            <a:r>
              <a:rPr lang="es-MX" spc="-105" dirty="0"/>
              <a:t> </a:t>
            </a:r>
            <a:r>
              <a:rPr lang="es-MX" u="heavy" spc="45" dirty="0">
                <a:solidFill>
                  <a:srgbClr val="0000FF"/>
                </a:solidFill>
                <a:uFill>
                  <a:solidFill>
                    <a:srgbClr val="0000FF"/>
                  </a:solidFill>
                </a:uFill>
                <a:hlinkClick r:id="rId5"/>
              </a:rPr>
              <a:t>contraloriasocial.dgutyp@nube.sep.gob.mx</a:t>
            </a:r>
          </a:p>
          <a:p>
            <a:pPr marL="12700">
              <a:lnSpc>
                <a:spcPct val="100000"/>
              </a:lnSpc>
            </a:pPr>
            <a:endParaRPr lang="es-MX" spc="70" dirty="0"/>
          </a:p>
          <a:p>
            <a:pPr marL="12700">
              <a:lnSpc>
                <a:spcPct val="100000"/>
              </a:lnSpc>
            </a:pPr>
            <a:r>
              <a:rPr b="1" spc="70" dirty="0" err="1"/>
              <a:t>Directamente</a:t>
            </a:r>
            <a:r>
              <a:rPr spc="-80" dirty="0"/>
              <a:t> </a:t>
            </a:r>
            <a:r>
              <a:rPr spc="85" dirty="0"/>
              <a:t>en</a:t>
            </a:r>
            <a:r>
              <a:rPr spc="-65" dirty="0"/>
              <a:t> </a:t>
            </a:r>
            <a:r>
              <a:rPr dirty="0"/>
              <a:t>Av.</a:t>
            </a:r>
            <a:r>
              <a:rPr spc="-55" dirty="0"/>
              <a:t> </a:t>
            </a:r>
            <a:r>
              <a:rPr spc="70" dirty="0"/>
              <a:t>Universidad</a:t>
            </a:r>
            <a:r>
              <a:rPr spc="-90" dirty="0"/>
              <a:t> </a:t>
            </a:r>
            <a:r>
              <a:rPr spc="-25" dirty="0"/>
              <a:t>1200,</a:t>
            </a:r>
            <a:r>
              <a:rPr spc="-100" dirty="0"/>
              <a:t> </a:t>
            </a:r>
            <a:r>
              <a:rPr spc="60" dirty="0"/>
              <a:t>sector</a:t>
            </a:r>
            <a:r>
              <a:rPr spc="-80" dirty="0"/>
              <a:t> </a:t>
            </a:r>
            <a:r>
              <a:rPr spc="-10" dirty="0"/>
              <a:t>3-</a:t>
            </a:r>
            <a:r>
              <a:rPr dirty="0"/>
              <a:t>28</a:t>
            </a:r>
            <a:r>
              <a:rPr spc="-85" dirty="0"/>
              <a:t> </a:t>
            </a:r>
            <a:r>
              <a:rPr spc="60" dirty="0"/>
              <a:t>tercer</a:t>
            </a:r>
            <a:r>
              <a:rPr spc="-80" dirty="0"/>
              <a:t> </a:t>
            </a:r>
            <a:r>
              <a:rPr spc="75" dirty="0"/>
              <a:t>piso</a:t>
            </a:r>
            <a:r>
              <a:rPr spc="-65" dirty="0"/>
              <a:t> </a:t>
            </a:r>
            <a:r>
              <a:rPr dirty="0"/>
              <a:t>Col.</a:t>
            </a:r>
            <a:r>
              <a:rPr spc="-60" dirty="0"/>
              <a:t> </a:t>
            </a:r>
            <a:r>
              <a:rPr dirty="0"/>
              <a:t>Xoco,</a:t>
            </a:r>
            <a:r>
              <a:rPr spc="-75" dirty="0"/>
              <a:t> </a:t>
            </a:r>
            <a:r>
              <a:rPr spc="45" dirty="0" err="1"/>
              <a:t>Alcaldía</a:t>
            </a:r>
            <a:r>
              <a:rPr lang="es-MX" spc="45" dirty="0"/>
              <a:t> </a:t>
            </a:r>
            <a:r>
              <a:rPr spc="75" dirty="0"/>
              <a:t>Benito</a:t>
            </a:r>
            <a:r>
              <a:rPr spc="-90" dirty="0"/>
              <a:t> </a:t>
            </a:r>
            <a:r>
              <a:rPr spc="-10" dirty="0"/>
              <a:t>Juárez,</a:t>
            </a:r>
            <a:r>
              <a:rPr lang="es-MX" spc="-10" dirty="0"/>
              <a:t> </a:t>
            </a:r>
            <a:r>
              <a:rPr spc="55" dirty="0"/>
              <a:t>CDMX.</a:t>
            </a:r>
            <a:r>
              <a:rPr spc="-85" dirty="0"/>
              <a:t> </a:t>
            </a:r>
            <a:endParaRPr lang="es-MX" spc="-85" dirty="0"/>
          </a:p>
          <a:p>
            <a:pPr marL="12700">
              <a:lnSpc>
                <a:spcPct val="100000"/>
              </a:lnSpc>
            </a:pPr>
            <a:r>
              <a:rPr b="1" spc="60" dirty="0" err="1"/>
              <a:t>Telefónicamente</a:t>
            </a:r>
            <a:r>
              <a:rPr spc="-110" dirty="0"/>
              <a:t> </a:t>
            </a:r>
            <a:r>
              <a:rPr spc="50" dirty="0"/>
              <a:t>al</a:t>
            </a:r>
            <a:r>
              <a:rPr spc="-90" dirty="0"/>
              <a:t> </a:t>
            </a:r>
            <a:r>
              <a:rPr spc="-25" dirty="0"/>
              <a:t>(55)</a:t>
            </a:r>
            <a:r>
              <a:rPr spc="-95" dirty="0"/>
              <a:t> </a:t>
            </a:r>
            <a:r>
              <a:rPr dirty="0"/>
              <a:t>3601</a:t>
            </a:r>
            <a:r>
              <a:rPr spc="-125" dirty="0"/>
              <a:t> </a:t>
            </a:r>
            <a:r>
              <a:rPr dirty="0"/>
              <a:t>1610</a:t>
            </a:r>
            <a:r>
              <a:rPr spc="-110" dirty="0"/>
              <a:t> </a:t>
            </a:r>
            <a:r>
              <a:rPr spc="105" dirty="0"/>
              <a:t>o</a:t>
            </a:r>
            <a:r>
              <a:rPr spc="-90" dirty="0"/>
              <a:t> </a:t>
            </a:r>
            <a:r>
              <a:rPr spc="50" dirty="0"/>
              <a:t>al</a:t>
            </a:r>
            <a:r>
              <a:rPr spc="-75" dirty="0"/>
              <a:t> </a:t>
            </a:r>
            <a:r>
              <a:rPr spc="85" dirty="0"/>
              <a:t>conmutador</a:t>
            </a:r>
            <a:r>
              <a:rPr spc="-90" dirty="0"/>
              <a:t> </a:t>
            </a:r>
            <a:r>
              <a:rPr spc="75" dirty="0"/>
              <a:t>de</a:t>
            </a:r>
            <a:r>
              <a:rPr spc="-80" dirty="0"/>
              <a:t> </a:t>
            </a:r>
            <a:r>
              <a:rPr spc="50" dirty="0"/>
              <a:t>la</a:t>
            </a:r>
            <a:r>
              <a:rPr spc="-95" dirty="0"/>
              <a:t> </a:t>
            </a:r>
            <a:r>
              <a:rPr dirty="0"/>
              <a:t>SEP</a:t>
            </a:r>
            <a:r>
              <a:rPr spc="-75" dirty="0"/>
              <a:t> </a:t>
            </a:r>
            <a:r>
              <a:rPr spc="-30" dirty="0"/>
              <a:t>(55)</a:t>
            </a:r>
            <a:r>
              <a:rPr spc="-105" dirty="0"/>
              <a:t> </a:t>
            </a:r>
            <a:r>
              <a:rPr spc="-20" dirty="0"/>
              <a:t>3601</a:t>
            </a:r>
          </a:p>
          <a:p>
            <a:pPr marL="12700">
              <a:lnSpc>
                <a:spcPct val="100000"/>
              </a:lnSpc>
            </a:pPr>
            <a:r>
              <a:rPr dirty="0"/>
              <a:t>1600</a:t>
            </a:r>
            <a:r>
              <a:rPr spc="-90" dirty="0"/>
              <a:t> </a:t>
            </a:r>
            <a:r>
              <a:rPr dirty="0"/>
              <a:t>ext.</a:t>
            </a:r>
            <a:r>
              <a:rPr spc="-55" dirty="0"/>
              <a:t> </a:t>
            </a:r>
            <a:r>
              <a:rPr spc="-10" dirty="0"/>
              <a:t>67153</a:t>
            </a:r>
          </a:p>
          <a:p>
            <a:pPr marL="12700">
              <a:lnSpc>
                <a:spcPct val="100000"/>
              </a:lnSpc>
            </a:pPr>
            <a:endParaRPr lang="es-MX" spc="85" dirty="0"/>
          </a:p>
          <a:p>
            <a:pPr marL="157480" indent="-144780">
              <a:lnSpc>
                <a:spcPct val="100000"/>
              </a:lnSpc>
              <a:spcBef>
                <a:spcPts val="2160"/>
              </a:spcBef>
              <a:buChar char="•"/>
              <a:tabLst>
                <a:tab pos="157480" algn="l"/>
              </a:tabLst>
            </a:pPr>
            <a:r>
              <a:rPr spc="95" dirty="0" err="1"/>
              <a:t>Órgano</a:t>
            </a:r>
            <a:r>
              <a:rPr spc="-95" dirty="0"/>
              <a:t> </a:t>
            </a:r>
            <a:r>
              <a:rPr spc="60" dirty="0"/>
              <a:t>Interno</a:t>
            </a:r>
            <a:r>
              <a:rPr spc="-110" dirty="0"/>
              <a:t> </a:t>
            </a:r>
            <a:r>
              <a:rPr spc="75" dirty="0"/>
              <a:t>de</a:t>
            </a:r>
            <a:r>
              <a:rPr spc="-95" dirty="0"/>
              <a:t> </a:t>
            </a:r>
            <a:r>
              <a:rPr spc="45" dirty="0"/>
              <a:t>Control:</a:t>
            </a:r>
          </a:p>
          <a:p>
            <a:pPr marL="12700">
              <a:lnSpc>
                <a:spcPct val="100000"/>
              </a:lnSpc>
              <a:spcBef>
                <a:spcPts val="2165"/>
              </a:spcBef>
            </a:pPr>
            <a:r>
              <a:rPr dirty="0"/>
              <a:t>Av.</a:t>
            </a:r>
            <a:r>
              <a:rPr spc="-45" dirty="0"/>
              <a:t> </a:t>
            </a:r>
            <a:r>
              <a:rPr spc="70" dirty="0"/>
              <a:t>Universidad</a:t>
            </a:r>
            <a:r>
              <a:rPr spc="-80" dirty="0"/>
              <a:t> </a:t>
            </a:r>
            <a:r>
              <a:rPr spc="-25" dirty="0"/>
              <a:t>1074,</a:t>
            </a:r>
            <a:r>
              <a:rPr spc="-85" dirty="0"/>
              <a:t> </a:t>
            </a:r>
            <a:r>
              <a:rPr dirty="0"/>
              <a:t>Col.</a:t>
            </a:r>
            <a:r>
              <a:rPr spc="-40" dirty="0"/>
              <a:t> </a:t>
            </a:r>
            <a:r>
              <a:rPr dirty="0"/>
              <a:t>Xoco,</a:t>
            </a:r>
            <a:r>
              <a:rPr spc="-85" dirty="0"/>
              <a:t> </a:t>
            </a:r>
            <a:r>
              <a:rPr spc="55" dirty="0"/>
              <a:t>Alcaldía</a:t>
            </a:r>
            <a:r>
              <a:rPr spc="-40" dirty="0"/>
              <a:t> </a:t>
            </a:r>
            <a:r>
              <a:rPr spc="75" dirty="0"/>
              <a:t>Benito</a:t>
            </a:r>
            <a:r>
              <a:rPr spc="-60" dirty="0"/>
              <a:t> </a:t>
            </a:r>
            <a:r>
              <a:rPr spc="-10" dirty="0"/>
              <a:t>Juárez,</a:t>
            </a:r>
            <a:r>
              <a:rPr spc="-85" dirty="0"/>
              <a:t> </a:t>
            </a:r>
            <a:r>
              <a:rPr dirty="0"/>
              <a:t>C.P.</a:t>
            </a:r>
            <a:r>
              <a:rPr spc="-40" dirty="0"/>
              <a:t> </a:t>
            </a:r>
            <a:r>
              <a:rPr spc="-25" dirty="0"/>
              <a:t>03330,</a:t>
            </a:r>
            <a:r>
              <a:rPr spc="-90" dirty="0"/>
              <a:t> </a:t>
            </a:r>
            <a:r>
              <a:rPr spc="70" dirty="0"/>
              <a:t>CDMX</a:t>
            </a:r>
          </a:p>
        </p:txBody>
      </p:sp>
      <p:pic>
        <p:nvPicPr>
          <p:cNvPr id="6" name="Imagen 5">
            <a:extLst>
              <a:ext uri="{FF2B5EF4-FFF2-40B4-BE49-F238E27FC236}">
                <a16:creationId xmlns:a16="http://schemas.microsoft.com/office/drawing/2014/main" id="{8ABEC4B6-5459-4ED0-A68A-1772704051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6327" y="184919"/>
            <a:ext cx="1645073" cy="6277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pic>
        <p:nvPicPr>
          <p:cNvPr id="3" name="Imagen 2">
            <a:extLst>
              <a:ext uri="{FF2B5EF4-FFF2-40B4-BE49-F238E27FC236}">
                <a16:creationId xmlns:a16="http://schemas.microsoft.com/office/drawing/2014/main" id="{E24015BD-ADA2-4011-AFF5-388ADBF30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28600"/>
            <a:ext cx="3841771" cy="14659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335" y="328530"/>
            <a:ext cx="4952899" cy="731405"/>
          </a:xfrm>
          <a:prstGeom prst="rect">
            <a:avLst/>
          </a:prstGeom>
        </p:spPr>
        <p:txBody>
          <a:bodyPr vert="horz" wrap="square" lIns="0" tIns="175691" rIns="0" bIns="0" rtlCol="0">
            <a:spAutoFit/>
          </a:bodyPr>
          <a:lstStyle/>
          <a:p>
            <a:pPr marL="487045">
              <a:lnSpc>
                <a:spcPct val="100000"/>
              </a:lnSpc>
              <a:spcBef>
                <a:spcPts val="100"/>
              </a:spcBef>
            </a:pPr>
            <a:r>
              <a:rPr lang="es-MX" dirty="0"/>
              <a:t>Introducción</a:t>
            </a:r>
            <a:endParaRPr spc="-10" dirty="0"/>
          </a:p>
        </p:txBody>
      </p:sp>
      <p:pic>
        <p:nvPicPr>
          <p:cNvPr id="3" name="object 3"/>
          <p:cNvPicPr/>
          <p:nvPr/>
        </p:nvPicPr>
        <p:blipFill>
          <a:blip r:embed="rId2" cstate="print"/>
          <a:stretch>
            <a:fillRect/>
          </a:stretch>
        </p:blipFill>
        <p:spPr>
          <a:xfrm>
            <a:off x="9972675" y="136397"/>
            <a:ext cx="1639443" cy="886078"/>
          </a:xfrm>
          <a:prstGeom prst="rect">
            <a:avLst/>
          </a:prstGeom>
        </p:spPr>
      </p:pic>
      <p:pic>
        <p:nvPicPr>
          <p:cNvPr id="4" name="object 4"/>
          <p:cNvPicPr/>
          <p:nvPr/>
        </p:nvPicPr>
        <p:blipFill>
          <a:blip r:embed="rId3" cstate="print"/>
          <a:stretch>
            <a:fillRect/>
          </a:stretch>
        </p:blipFill>
        <p:spPr>
          <a:xfrm>
            <a:off x="7213092" y="0"/>
            <a:ext cx="2759583" cy="1303147"/>
          </a:xfrm>
          <a:prstGeom prst="rect">
            <a:avLst/>
          </a:prstGeom>
        </p:spPr>
      </p:pic>
      <p:sp>
        <p:nvSpPr>
          <p:cNvPr id="6" name="object 6"/>
          <p:cNvSpPr txBox="1"/>
          <p:nvPr/>
        </p:nvSpPr>
        <p:spPr>
          <a:xfrm>
            <a:off x="1143000" y="1796541"/>
            <a:ext cx="9906000" cy="2782813"/>
          </a:xfrm>
          <a:prstGeom prst="rect">
            <a:avLst/>
          </a:prstGeom>
        </p:spPr>
        <p:txBody>
          <a:bodyPr vert="horz" wrap="square" lIns="0" tIns="12700" rIns="0" bIns="0" rtlCol="0">
            <a:spAutoFit/>
          </a:bodyPr>
          <a:lstStyle/>
          <a:p>
            <a:pPr algn="just"/>
            <a:r>
              <a:rPr lang="es-MX" sz="2000" spc="-50" dirty="0">
                <a:latin typeface="Tahoma"/>
                <a:cs typeface="Tahoma"/>
              </a:rPr>
              <a:t>El artículo 67 de la Ley General de Educación Superior (LGES), establece que en el ejercicio de los recursos para el financiamiento de la educación superior, además de lo previsto por las disposiciones legales aplicables, se deberá observar, que los recursos ordinarios de las instituciones públicas de educación superior son aquellos destinados a cubrir sus erogaciones en materia de servicios personales y gastos de operación, así como para el desarrollo de sus funciones sustantivas, de manera particular, la ampliación de la oferta educativa, el incremento de la cobertura, el fortalecimiento de la carrera docente, el logro de la excelencia académica, el fortalecimiento de la investigación científica, humanística, el desarrollo tecnológico, la innovación y la mejora continua de la gestión institucional.</a:t>
            </a:r>
          </a:p>
        </p:txBody>
      </p:sp>
      <p:pic>
        <p:nvPicPr>
          <p:cNvPr id="7" name="Imagen 6">
            <a:extLst>
              <a:ext uri="{FF2B5EF4-FFF2-40B4-BE49-F238E27FC236}">
                <a16:creationId xmlns:a16="http://schemas.microsoft.com/office/drawing/2014/main" id="{DC1FEB5F-ED82-4ED3-9B34-69085174D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711" y="265578"/>
            <a:ext cx="1645073" cy="627715"/>
          </a:xfrm>
          <a:prstGeom prst="rect">
            <a:avLst/>
          </a:prstGeom>
        </p:spPr>
      </p:pic>
      <p:sp>
        <p:nvSpPr>
          <p:cNvPr id="8" name="CuadroTexto 7">
            <a:extLst>
              <a:ext uri="{FF2B5EF4-FFF2-40B4-BE49-F238E27FC236}">
                <a16:creationId xmlns:a16="http://schemas.microsoft.com/office/drawing/2014/main" id="{2BBF8DC8-0A2C-48A4-B2B5-DBAEAEF2E199}"/>
              </a:ext>
            </a:extLst>
          </p:cNvPr>
          <p:cNvSpPr txBox="1"/>
          <p:nvPr/>
        </p:nvSpPr>
        <p:spPr>
          <a:xfrm>
            <a:off x="1378226" y="5159436"/>
            <a:ext cx="9677400" cy="646331"/>
          </a:xfrm>
          <a:prstGeom prst="rect">
            <a:avLst/>
          </a:prstGeom>
          <a:noFill/>
        </p:spPr>
        <p:txBody>
          <a:bodyPr wrap="square">
            <a:spAutoFit/>
          </a:bodyPr>
          <a:lstStyle/>
          <a:p>
            <a:pPr marL="12700" marR="5080" algn="ctr">
              <a:lnSpc>
                <a:spcPct val="100000"/>
              </a:lnSpc>
              <a:spcBef>
                <a:spcPts val="100"/>
              </a:spcBef>
            </a:pPr>
            <a:r>
              <a:rPr lang="es-MX" sz="1800" b="1" spc="-50" dirty="0">
                <a:latin typeface="Tahoma"/>
                <a:cs typeface="Tahoma"/>
              </a:rPr>
              <a:t>Objetivo: Informar sobre el gasto del presupuesto en los capítulos 2000 y 3000 con corte enero – octubre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838" y="326779"/>
            <a:ext cx="6248299" cy="649587"/>
          </a:xfrm>
          <a:prstGeom prst="rect">
            <a:avLst/>
          </a:prstGeom>
        </p:spPr>
        <p:txBody>
          <a:bodyPr vert="horz" wrap="square" lIns="0" tIns="216585" rIns="0" bIns="0" rtlCol="0" anchor="t">
            <a:spAutoFit/>
          </a:bodyPr>
          <a:lstStyle/>
          <a:p>
            <a:pPr marL="12700" marR="5080" algn="just">
              <a:lnSpc>
                <a:spcPct val="100000"/>
              </a:lnSpc>
              <a:spcBef>
                <a:spcPts val="100"/>
              </a:spcBef>
            </a:pPr>
            <a:r>
              <a:rPr lang="es-MX" sz="2800" dirty="0">
                <a:latin typeface="Tahoma"/>
                <a:cs typeface="Tahoma"/>
              </a:rPr>
              <a:t>Capítulos 2000 y 3000</a:t>
            </a:r>
            <a:endParaRPr lang="es-MX" sz="2800" spc="-50" dirty="0">
              <a:latin typeface="Tahoma"/>
              <a:cs typeface="Tahoma"/>
            </a:endParaRPr>
          </a:p>
        </p:txBody>
      </p:sp>
      <p:pic>
        <p:nvPicPr>
          <p:cNvPr id="3" name="object 3"/>
          <p:cNvPicPr/>
          <p:nvPr/>
        </p:nvPicPr>
        <p:blipFill>
          <a:blip r:embed="rId2" cstate="print"/>
          <a:stretch>
            <a:fillRect/>
          </a:stretch>
        </p:blipFill>
        <p:spPr>
          <a:xfrm>
            <a:off x="10148951" y="136423"/>
            <a:ext cx="1463167" cy="790803"/>
          </a:xfrm>
          <a:prstGeom prst="rect">
            <a:avLst/>
          </a:prstGeom>
        </p:spPr>
      </p:pic>
      <p:pic>
        <p:nvPicPr>
          <p:cNvPr id="4" name="object 4"/>
          <p:cNvPicPr/>
          <p:nvPr/>
        </p:nvPicPr>
        <p:blipFill>
          <a:blip r:embed="rId3" cstate="print"/>
          <a:stretch>
            <a:fillRect/>
          </a:stretch>
        </p:blipFill>
        <p:spPr>
          <a:xfrm>
            <a:off x="6827519" y="0"/>
            <a:ext cx="2550668" cy="1303147"/>
          </a:xfrm>
          <a:prstGeom prst="rect">
            <a:avLst/>
          </a:prstGeom>
        </p:spPr>
      </p:pic>
      <p:sp>
        <p:nvSpPr>
          <p:cNvPr id="8" name="CuadroTexto 7">
            <a:extLst>
              <a:ext uri="{FF2B5EF4-FFF2-40B4-BE49-F238E27FC236}">
                <a16:creationId xmlns:a16="http://schemas.microsoft.com/office/drawing/2014/main" id="{6721E3A2-4DDE-420D-91D4-30138C12FDCE}"/>
              </a:ext>
            </a:extLst>
          </p:cNvPr>
          <p:cNvSpPr txBox="1"/>
          <p:nvPr/>
        </p:nvSpPr>
        <p:spPr>
          <a:xfrm>
            <a:off x="2696816" y="5504965"/>
            <a:ext cx="5625042" cy="461665"/>
          </a:xfrm>
          <a:prstGeom prst="rect">
            <a:avLst/>
          </a:prstGeom>
          <a:noFill/>
        </p:spPr>
        <p:txBody>
          <a:bodyPr wrap="square">
            <a:spAutoFit/>
          </a:bodyPr>
          <a:lstStyle/>
          <a:p>
            <a:r>
              <a:rPr lang="es-MX" sz="2400" dirty="0"/>
              <a:t>Monto por Capítulo: $</a:t>
            </a:r>
            <a:r>
              <a:rPr lang="es-MX" sz="2400" dirty="0">
                <a:solidFill>
                  <a:schemeClr val="tx1"/>
                </a:solidFill>
              </a:rPr>
              <a:t>1,708,533.23</a:t>
            </a:r>
          </a:p>
        </p:txBody>
      </p:sp>
      <p:sp>
        <p:nvSpPr>
          <p:cNvPr id="9" name="CuadroTexto 8">
            <a:extLst>
              <a:ext uri="{FF2B5EF4-FFF2-40B4-BE49-F238E27FC236}">
                <a16:creationId xmlns:a16="http://schemas.microsoft.com/office/drawing/2014/main" id="{5A09E1FA-46D7-4CA8-B3BE-5E7AE25B597F}"/>
              </a:ext>
            </a:extLst>
          </p:cNvPr>
          <p:cNvSpPr txBox="1"/>
          <p:nvPr/>
        </p:nvSpPr>
        <p:spPr>
          <a:xfrm>
            <a:off x="2666999" y="1558365"/>
            <a:ext cx="7481951" cy="1200329"/>
          </a:xfrm>
          <a:prstGeom prst="rect">
            <a:avLst/>
          </a:prstGeom>
          <a:noFill/>
        </p:spPr>
        <p:txBody>
          <a:bodyPr wrap="square">
            <a:spAutoFit/>
          </a:bodyPr>
          <a:lstStyle/>
          <a:p>
            <a:pPr algn="just"/>
            <a:r>
              <a:rPr lang="es-MX" b="1" dirty="0">
                <a:latin typeface="Montserrat Medium" panose="00000600000000000000" pitchFamily="50" charset="0"/>
              </a:rPr>
              <a:t>Capítulo 2000 (Materiales y Suministros):</a:t>
            </a:r>
            <a:r>
              <a:rPr lang="es-MX" dirty="0">
                <a:latin typeface="Montserrat Medium" panose="00000600000000000000" pitchFamily="50" charset="0"/>
              </a:rPr>
              <a:t> se destina a adquirir </a:t>
            </a:r>
            <a:r>
              <a:rPr lang="es-MX" b="1" dirty="0">
                <a:latin typeface="Montserrat Medium" panose="00000600000000000000" pitchFamily="50" charset="0"/>
              </a:rPr>
              <a:t>bienes tangibles</a:t>
            </a:r>
            <a:r>
              <a:rPr lang="es-MX" dirty="0">
                <a:latin typeface="Montserrat Medium" panose="00000600000000000000" pitchFamily="50" charset="0"/>
              </a:rPr>
              <a:t> que permiten el funcionamiento cotidiano: materiales de oficina, limpieza, laboratorio, equipos menores, útiles, etc.</a:t>
            </a:r>
          </a:p>
        </p:txBody>
      </p:sp>
      <p:sp>
        <p:nvSpPr>
          <p:cNvPr id="11" name="CuadroTexto 10">
            <a:extLst>
              <a:ext uri="{FF2B5EF4-FFF2-40B4-BE49-F238E27FC236}">
                <a16:creationId xmlns:a16="http://schemas.microsoft.com/office/drawing/2014/main" id="{7F3DC5F0-128A-4A58-8A54-15F3526B7B97}"/>
              </a:ext>
            </a:extLst>
          </p:cNvPr>
          <p:cNvSpPr txBox="1"/>
          <p:nvPr/>
        </p:nvSpPr>
        <p:spPr>
          <a:xfrm>
            <a:off x="226968" y="3953470"/>
            <a:ext cx="8383632" cy="923330"/>
          </a:xfrm>
          <a:prstGeom prst="rect">
            <a:avLst/>
          </a:prstGeom>
          <a:noFill/>
        </p:spPr>
        <p:txBody>
          <a:bodyPr wrap="square">
            <a:spAutoFit/>
          </a:bodyPr>
          <a:lstStyle/>
          <a:p>
            <a:pPr algn="just"/>
            <a:r>
              <a:rPr lang="es-MX" b="1" dirty="0">
                <a:latin typeface="Montserrat Medium" panose="00000600000000000000" pitchFamily="50" charset="0"/>
              </a:rPr>
              <a:t>Capítulo 3000 (Servicios Generales):</a:t>
            </a:r>
            <a:r>
              <a:rPr lang="es-MX" dirty="0">
                <a:latin typeface="Montserrat Medium" panose="00000600000000000000" pitchFamily="50" charset="0"/>
              </a:rPr>
              <a:t> se usa para </a:t>
            </a:r>
            <a:r>
              <a:rPr lang="es-MX" b="1" dirty="0">
                <a:latin typeface="Montserrat Medium" panose="00000600000000000000" pitchFamily="50" charset="0"/>
              </a:rPr>
              <a:t>contratar servicios externos</a:t>
            </a:r>
            <a:r>
              <a:rPr lang="es-MX" dirty="0">
                <a:latin typeface="Montserrat Medium" panose="00000600000000000000" pitchFamily="50" charset="0"/>
              </a:rPr>
              <a:t>: mantenimiento, capacitación, consultorías, comunicación, difusión, arrendamientos, entre otros.</a:t>
            </a:r>
          </a:p>
        </p:txBody>
      </p:sp>
      <p:pic>
        <p:nvPicPr>
          <p:cNvPr id="12" name="Imagen 11">
            <a:extLst>
              <a:ext uri="{FF2B5EF4-FFF2-40B4-BE49-F238E27FC236}">
                <a16:creationId xmlns:a16="http://schemas.microsoft.com/office/drawing/2014/main" id="{C6F8143F-0DD0-45B7-AA66-C2EC59C225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2741" y="1398620"/>
            <a:ext cx="1625665" cy="1625665"/>
          </a:xfrm>
          <a:prstGeom prst="rect">
            <a:avLst/>
          </a:prstGeom>
        </p:spPr>
      </p:pic>
      <p:pic>
        <p:nvPicPr>
          <p:cNvPr id="14" name="Imagen 13">
            <a:extLst>
              <a:ext uri="{FF2B5EF4-FFF2-40B4-BE49-F238E27FC236}">
                <a16:creationId xmlns:a16="http://schemas.microsoft.com/office/drawing/2014/main" id="{CA0008E8-6F5D-4992-922F-8C1EAACB0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2738816"/>
            <a:ext cx="2286000" cy="1136303"/>
          </a:xfrm>
          <a:prstGeom prst="rect">
            <a:avLst/>
          </a:prstGeom>
        </p:spPr>
      </p:pic>
      <p:pic>
        <p:nvPicPr>
          <p:cNvPr id="16" name="Imagen 15">
            <a:extLst>
              <a:ext uri="{FF2B5EF4-FFF2-40B4-BE49-F238E27FC236}">
                <a16:creationId xmlns:a16="http://schemas.microsoft.com/office/drawing/2014/main" id="{2CE2D060-B213-4659-95A5-EC1878310E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90" y="1413775"/>
            <a:ext cx="2286000" cy="1959977"/>
          </a:xfrm>
          <a:prstGeom prst="rect">
            <a:avLst/>
          </a:prstGeom>
        </p:spPr>
      </p:pic>
      <p:pic>
        <p:nvPicPr>
          <p:cNvPr id="18" name="Imagen 17">
            <a:extLst>
              <a:ext uri="{FF2B5EF4-FFF2-40B4-BE49-F238E27FC236}">
                <a16:creationId xmlns:a16="http://schemas.microsoft.com/office/drawing/2014/main" id="{E53B52EC-B263-4534-B45C-232DFE117E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4298" y="4053881"/>
            <a:ext cx="2017490" cy="1120828"/>
          </a:xfrm>
          <a:prstGeom prst="rect">
            <a:avLst/>
          </a:prstGeom>
        </p:spPr>
      </p:pic>
      <p:pic>
        <p:nvPicPr>
          <p:cNvPr id="20" name="Imagen 19">
            <a:extLst>
              <a:ext uri="{FF2B5EF4-FFF2-40B4-BE49-F238E27FC236}">
                <a16:creationId xmlns:a16="http://schemas.microsoft.com/office/drawing/2014/main" id="{51B0ED53-D965-4839-8112-33A1C65E6A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725" y="5115635"/>
            <a:ext cx="1808729" cy="1266110"/>
          </a:xfrm>
          <a:prstGeom prst="rect">
            <a:avLst/>
          </a:prstGeom>
        </p:spPr>
      </p:pic>
      <p:sp>
        <p:nvSpPr>
          <p:cNvPr id="21" name="CuadroTexto 20">
            <a:extLst>
              <a:ext uri="{FF2B5EF4-FFF2-40B4-BE49-F238E27FC236}">
                <a16:creationId xmlns:a16="http://schemas.microsoft.com/office/drawing/2014/main" id="{D0DFA6ED-3036-473A-B903-EE88E42133E0}"/>
              </a:ext>
            </a:extLst>
          </p:cNvPr>
          <p:cNvSpPr txBox="1"/>
          <p:nvPr/>
        </p:nvSpPr>
        <p:spPr>
          <a:xfrm>
            <a:off x="2819400" y="3109860"/>
            <a:ext cx="4876800" cy="461665"/>
          </a:xfrm>
          <a:prstGeom prst="rect">
            <a:avLst/>
          </a:prstGeom>
          <a:noFill/>
        </p:spPr>
        <p:txBody>
          <a:bodyPr wrap="square">
            <a:spAutoFit/>
          </a:bodyPr>
          <a:lstStyle/>
          <a:p>
            <a:r>
              <a:rPr lang="es-MX" sz="2400" dirty="0"/>
              <a:t>Monto por Capítulo: $ </a:t>
            </a:r>
            <a:r>
              <a:rPr lang="es-MX" sz="2400" dirty="0">
                <a:solidFill>
                  <a:schemeClr val="tx1"/>
                </a:solidFill>
              </a:rPr>
              <a:t>590,053.21</a:t>
            </a:r>
            <a:r>
              <a:rPr lang="es-MX" sz="24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838" y="326779"/>
            <a:ext cx="6248299" cy="649587"/>
          </a:xfrm>
          <a:prstGeom prst="rect">
            <a:avLst/>
          </a:prstGeom>
        </p:spPr>
        <p:txBody>
          <a:bodyPr vert="horz" wrap="square" lIns="0" tIns="216585" rIns="0" bIns="0" rtlCol="0" anchor="t">
            <a:spAutoFit/>
          </a:bodyPr>
          <a:lstStyle/>
          <a:p>
            <a:pPr marL="12700" marR="5080" algn="just">
              <a:lnSpc>
                <a:spcPct val="100000"/>
              </a:lnSpc>
              <a:spcBef>
                <a:spcPts val="100"/>
              </a:spcBef>
            </a:pPr>
            <a:r>
              <a:rPr lang="es-MX" sz="2800" dirty="0">
                <a:latin typeface="Tahoma"/>
                <a:cs typeface="Tahoma"/>
              </a:rPr>
              <a:t>Capítulo 2000: Materiales y Suministros</a:t>
            </a:r>
            <a:endParaRPr lang="es-MX" sz="2800" spc="-50" dirty="0">
              <a:latin typeface="Tahoma"/>
              <a:cs typeface="Tahoma"/>
            </a:endParaRPr>
          </a:p>
        </p:txBody>
      </p:sp>
      <p:pic>
        <p:nvPicPr>
          <p:cNvPr id="3" name="object 3"/>
          <p:cNvPicPr/>
          <p:nvPr/>
        </p:nvPicPr>
        <p:blipFill>
          <a:blip r:embed="rId2" cstate="print"/>
          <a:stretch>
            <a:fillRect/>
          </a:stretch>
        </p:blipFill>
        <p:spPr>
          <a:xfrm>
            <a:off x="10148951" y="136423"/>
            <a:ext cx="1463167" cy="790803"/>
          </a:xfrm>
          <a:prstGeom prst="rect">
            <a:avLst/>
          </a:prstGeom>
        </p:spPr>
      </p:pic>
      <p:pic>
        <p:nvPicPr>
          <p:cNvPr id="4" name="object 4"/>
          <p:cNvPicPr/>
          <p:nvPr/>
        </p:nvPicPr>
        <p:blipFill>
          <a:blip r:embed="rId3" cstate="print"/>
          <a:stretch>
            <a:fillRect/>
          </a:stretch>
        </p:blipFill>
        <p:spPr>
          <a:xfrm>
            <a:off x="6827519" y="0"/>
            <a:ext cx="2550668" cy="1303147"/>
          </a:xfrm>
          <a:prstGeom prst="rect">
            <a:avLst/>
          </a:prstGeom>
        </p:spPr>
      </p:pic>
      <p:sp>
        <p:nvSpPr>
          <p:cNvPr id="9" name="CuadroTexto 8">
            <a:extLst>
              <a:ext uri="{FF2B5EF4-FFF2-40B4-BE49-F238E27FC236}">
                <a16:creationId xmlns:a16="http://schemas.microsoft.com/office/drawing/2014/main" id="{7092F013-7C25-4AD9-A11D-9B25B787B990}"/>
              </a:ext>
            </a:extLst>
          </p:cNvPr>
          <p:cNvSpPr txBox="1"/>
          <p:nvPr/>
        </p:nvSpPr>
        <p:spPr>
          <a:xfrm>
            <a:off x="795629" y="1905000"/>
            <a:ext cx="10668000" cy="3527893"/>
          </a:xfrm>
          <a:prstGeom prst="rect">
            <a:avLst/>
          </a:prstGeom>
          <a:noFill/>
          <a:ln w="28575">
            <a:solidFill>
              <a:schemeClr val="tx1"/>
            </a:solidFill>
          </a:ln>
        </p:spPr>
        <p:txBody>
          <a:bodyPr wrap="square" numCol="2">
            <a:spAutoFit/>
          </a:bodyPr>
          <a:lstStyle/>
          <a:p>
            <a:pPr marL="285750" indent="-285750">
              <a:buFont typeface="Arial" panose="020B0604020202020204" pitchFamily="34" charset="0"/>
              <a:buChar char="•"/>
            </a:pPr>
            <a:r>
              <a:rPr lang="es-MX" dirty="0"/>
              <a:t>Material de Oficina</a:t>
            </a:r>
          </a:p>
          <a:p>
            <a:pPr marL="285750" indent="-285750">
              <a:buFont typeface="Arial" panose="020B0604020202020204" pitchFamily="34" charset="0"/>
              <a:buChar char="•"/>
            </a:pPr>
            <a:r>
              <a:rPr lang="es-MX" dirty="0"/>
              <a:t>Gastos de Oficina</a:t>
            </a:r>
          </a:p>
          <a:p>
            <a:pPr marL="285750" indent="-285750">
              <a:buFont typeface="Arial" panose="020B0604020202020204" pitchFamily="34" charset="0"/>
              <a:buChar char="•"/>
            </a:pPr>
            <a:r>
              <a:rPr lang="es-MX" dirty="0"/>
              <a:t>Muebles de Oficina </a:t>
            </a:r>
          </a:p>
          <a:p>
            <a:pPr marL="285750" indent="-285750">
              <a:buFont typeface="Arial" panose="020B0604020202020204" pitchFamily="34" charset="0"/>
              <a:buChar char="•"/>
            </a:pPr>
            <a:r>
              <a:rPr lang="es-MX" dirty="0"/>
              <a:t>Estantería y equipo administrativo</a:t>
            </a:r>
          </a:p>
          <a:p>
            <a:pPr marL="285750" indent="-285750">
              <a:buFont typeface="Arial" panose="020B0604020202020204" pitchFamily="34" charset="0"/>
              <a:buChar char="•"/>
            </a:pPr>
            <a:r>
              <a:rPr lang="es-MX" dirty="0"/>
              <a:t>Material de Limpieza</a:t>
            </a:r>
          </a:p>
          <a:p>
            <a:pPr marL="285750" indent="-285750">
              <a:buFont typeface="Arial" panose="020B0604020202020204" pitchFamily="34" charset="0"/>
              <a:buChar char="•"/>
            </a:pPr>
            <a:r>
              <a:rPr lang="es-MX" dirty="0"/>
              <a:t>Material Didáctico</a:t>
            </a:r>
          </a:p>
          <a:p>
            <a:pPr marL="285750" indent="-285750">
              <a:buFont typeface="Arial" panose="020B0604020202020204" pitchFamily="34" charset="0"/>
              <a:buChar char="•"/>
            </a:pPr>
            <a:r>
              <a:rPr lang="es-MX" dirty="0"/>
              <a:t>Alimentación de Personas</a:t>
            </a:r>
          </a:p>
          <a:p>
            <a:pPr marL="285750" indent="-285750">
              <a:buFont typeface="Arial" panose="020B0604020202020204" pitchFamily="34" charset="0"/>
              <a:buChar char="•"/>
            </a:pPr>
            <a:r>
              <a:rPr lang="es-MX" dirty="0"/>
              <a:t>Cemento y productos de concreto</a:t>
            </a:r>
          </a:p>
          <a:p>
            <a:pPr marL="285750" indent="-285750">
              <a:buFont typeface="Arial" panose="020B0604020202020204" pitchFamily="34" charset="0"/>
              <a:buChar char="•"/>
            </a:pPr>
            <a:r>
              <a:rPr lang="es-MX" dirty="0"/>
              <a:t>Material Eléctrico</a:t>
            </a:r>
          </a:p>
          <a:p>
            <a:pPr marL="285750" indent="-285750">
              <a:buFont typeface="Arial" panose="020B0604020202020204" pitchFamily="34" charset="0"/>
              <a:buChar char="•"/>
            </a:pPr>
            <a:r>
              <a:rPr lang="es-MX" dirty="0"/>
              <a:t>Artículos metálicos para la construcción</a:t>
            </a:r>
          </a:p>
          <a:p>
            <a:pPr marL="285750" indent="-285750">
              <a:buFont typeface="Arial" panose="020B0604020202020204" pitchFamily="34" charset="0"/>
              <a:buChar char="•"/>
            </a:pPr>
            <a:r>
              <a:rPr lang="es-MX" dirty="0"/>
              <a:t>Otros materiales y artículos de construcción y reparación</a:t>
            </a:r>
          </a:p>
          <a:p>
            <a:pPr marL="285750" indent="-285750">
              <a:buFont typeface="Arial" panose="020B0604020202020204" pitchFamily="34" charset="0"/>
              <a:buChar char="•"/>
            </a:pPr>
            <a:r>
              <a:rPr lang="es-MX" dirty="0"/>
              <a:t>Medicinas y Productos Farmacéuticos</a:t>
            </a:r>
          </a:p>
          <a:p>
            <a:pPr marL="285750" indent="-285750">
              <a:buFont typeface="Arial" panose="020B0604020202020204" pitchFamily="34" charset="0"/>
              <a:buChar char="•"/>
            </a:pPr>
            <a:r>
              <a:rPr lang="es-MX" dirty="0"/>
              <a:t>Materiales, accesorios y suministros médicos</a:t>
            </a:r>
          </a:p>
          <a:p>
            <a:pPr marL="285750" indent="-285750">
              <a:buFont typeface="Arial" panose="020B0604020202020204" pitchFamily="34" charset="0"/>
              <a:buChar char="•"/>
            </a:pPr>
            <a:r>
              <a:rPr lang="es-MX" dirty="0"/>
              <a:t>Combustibles y Lubricantes vehículos y equipos terrestres</a:t>
            </a:r>
          </a:p>
          <a:p>
            <a:pPr marL="285750" indent="-285750">
              <a:buFont typeface="Arial" panose="020B0604020202020204" pitchFamily="34" charset="0"/>
              <a:buChar char="•"/>
            </a:pPr>
            <a:r>
              <a:rPr lang="es-MX" dirty="0"/>
              <a:t>Prendas de Seguridad y Protección Personal</a:t>
            </a:r>
          </a:p>
          <a:p>
            <a:pPr marL="285750" indent="-285750">
              <a:buFont typeface="Arial" panose="020B0604020202020204" pitchFamily="34" charset="0"/>
              <a:buChar char="•"/>
            </a:pPr>
            <a:r>
              <a:rPr lang="es-MX" dirty="0"/>
              <a:t>Herramientas Menores, Refacciones y accesorios menores de edificios</a:t>
            </a:r>
          </a:p>
          <a:p>
            <a:pPr marL="285750" indent="-285750">
              <a:buFont typeface="Arial" panose="020B0604020202020204" pitchFamily="34" charset="0"/>
              <a:buChar char="•"/>
            </a:pPr>
            <a:r>
              <a:rPr lang="es-MX" dirty="0"/>
              <a:t>Refacciones y accesorios menores otros bienes muebles.</a:t>
            </a:r>
          </a:p>
        </p:txBody>
      </p:sp>
      <p:sp>
        <p:nvSpPr>
          <p:cNvPr id="6" name="CuadroTexto 5">
            <a:extLst>
              <a:ext uri="{FF2B5EF4-FFF2-40B4-BE49-F238E27FC236}">
                <a16:creationId xmlns:a16="http://schemas.microsoft.com/office/drawing/2014/main" id="{8C65367B-E477-454A-961E-A1F84770E0BF}"/>
              </a:ext>
            </a:extLst>
          </p:cNvPr>
          <p:cNvSpPr txBox="1"/>
          <p:nvPr/>
        </p:nvSpPr>
        <p:spPr>
          <a:xfrm>
            <a:off x="1066800" y="1418688"/>
            <a:ext cx="1981200" cy="369332"/>
          </a:xfrm>
          <a:prstGeom prst="rect">
            <a:avLst/>
          </a:prstGeom>
          <a:noFill/>
        </p:spPr>
        <p:txBody>
          <a:bodyPr wrap="square" rtlCol="0">
            <a:spAutoFit/>
          </a:bodyPr>
          <a:lstStyle/>
          <a:p>
            <a:r>
              <a:rPr lang="es-MX" b="1" dirty="0"/>
              <a:t>Partidas:</a:t>
            </a:r>
          </a:p>
        </p:txBody>
      </p:sp>
    </p:spTree>
    <p:extLst>
      <p:ext uri="{BB962C8B-B14F-4D97-AF65-F5344CB8AC3E}">
        <p14:creationId xmlns:p14="http://schemas.microsoft.com/office/powerpoint/2010/main" val="264922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3B3C76C-4879-45AB-8F91-48362345E08C}"/>
              </a:ext>
            </a:extLst>
          </p:cNvPr>
          <p:cNvGraphicFramePr>
            <a:graphicFrameLocks noGrp="1"/>
          </p:cNvGraphicFramePr>
          <p:nvPr>
            <p:extLst>
              <p:ext uri="{D42A27DB-BD31-4B8C-83A1-F6EECF244321}">
                <p14:modId xmlns:p14="http://schemas.microsoft.com/office/powerpoint/2010/main" val="2080402225"/>
              </p:ext>
            </p:extLst>
          </p:nvPr>
        </p:nvGraphicFramePr>
        <p:xfrm>
          <a:off x="190500" y="120203"/>
          <a:ext cx="11810999" cy="6648073"/>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3163414067"/>
                    </a:ext>
                  </a:extLst>
                </a:gridCol>
                <a:gridCol w="4705730">
                  <a:extLst>
                    <a:ext uri="{9D8B030D-6E8A-4147-A177-3AD203B41FA5}">
                      <a16:colId xmlns:a16="http://schemas.microsoft.com/office/drawing/2014/main" val="1233014712"/>
                    </a:ext>
                  </a:extLst>
                </a:gridCol>
                <a:gridCol w="1641633">
                  <a:extLst>
                    <a:ext uri="{9D8B030D-6E8A-4147-A177-3AD203B41FA5}">
                      <a16:colId xmlns:a16="http://schemas.microsoft.com/office/drawing/2014/main" val="884770312"/>
                    </a:ext>
                  </a:extLst>
                </a:gridCol>
                <a:gridCol w="1641633">
                  <a:extLst>
                    <a:ext uri="{9D8B030D-6E8A-4147-A177-3AD203B41FA5}">
                      <a16:colId xmlns:a16="http://schemas.microsoft.com/office/drawing/2014/main" val="1894537548"/>
                    </a:ext>
                  </a:extLst>
                </a:gridCol>
                <a:gridCol w="1641633">
                  <a:extLst>
                    <a:ext uri="{9D8B030D-6E8A-4147-A177-3AD203B41FA5}">
                      <a16:colId xmlns:a16="http://schemas.microsoft.com/office/drawing/2014/main" val="3969186313"/>
                    </a:ext>
                  </a:extLst>
                </a:gridCol>
                <a:gridCol w="1418370">
                  <a:extLst>
                    <a:ext uri="{9D8B030D-6E8A-4147-A177-3AD203B41FA5}">
                      <a16:colId xmlns:a16="http://schemas.microsoft.com/office/drawing/2014/main" val="392718466"/>
                    </a:ext>
                  </a:extLst>
                </a:gridCol>
              </a:tblGrid>
              <a:tr h="221342">
                <a:tc rowSpan="3">
                  <a:txBody>
                    <a:bodyPr/>
                    <a:lstStyle/>
                    <a:p>
                      <a:pPr algn="ctr" fontAlgn="ctr"/>
                      <a:r>
                        <a:rPr lang="es-MX" sz="1400" b="1" u="none" strike="noStrike" dirty="0">
                          <a:effectLst/>
                        </a:rPr>
                        <a:t>Capitulo /Partida</a:t>
                      </a:r>
                      <a:endParaRPr lang="es-MX" sz="1400" b="1" i="0" u="none" strike="noStrike" dirty="0">
                        <a:effectLst/>
                        <a:latin typeface="Montserrat" panose="00000500000000000000" pitchFamily="50" charset="0"/>
                      </a:endParaRPr>
                    </a:p>
                  </a:txBody>
                  <a:tcPr marL="3867" marR="3867" marT="3867" marB="0" anchor="ctr"/>
                </a:tc>
                <a:tc rowSpan="3">
                  <a:txBody>
                    <a:bodyPr/>
                    <a:lstStyle/>
                    <a:p>
                      <a:pPr algn="ctr" fontAlgn="ctr"/>
                      <a:r>
                        <a:rPr lang="es-MX" sz="1400" b="1" u="none" strike="noStrike" dirty="0">
                          <a:effectLst/>
                        </a:rPr>
                        <a:t>Descripción </a:t>
                      </a:r>
                      <a:endParaRPr lang="es-MX" sz="1400" b="1" i="0" u="none" strike="noStrike" dirty="0">
                        <a:effectLst/>
                        <a:latin typeface="Montserrat" panose="00000500000000000000" pitchFamily="50" charset="0"/>
                      </a:endParaRPr>
                    </a:p>
                  </a:txBody>
                  <a:tcPr marL="3867" marR="3867" marT="3867" marB="0" anchor="ctr"/>
                </a:tc>
                <a:tc gridSpan="3">
                  <a:txBody>
                    <a:bodyPr/>
                    <a:lstStyle/>
                    <a:p>
                      <a:pPr algn="ctr" fontAlgn="ctr"/>
                      <a:r>
                        <a:rPr lang="es-MX" sz="1200" b="1" u="none" strike="noStrike" dirty="0">
                          <a:effectLst/>
                        </a:rPr>
                        <a:t>Acumulado al 3er. Trimestre</a:t>
                      </a:r>
                      <a:endParaRPr lang="es-MX" sz="1200" b="1" i="0" u="none" strike="noStrike" dirty="0">
                        <a:effectLst/>
                        <a:latin typeface="Montserrat" panose="00000500000000000000" pitchFamily="50" charset="0"/>
                      </a:endParaRPr>
                    </a:p>
                  </a:txBody>
                  <a:tcPr marL="3867" marR="3867" marT="3867" marB="0" anchor="ctr"/>
                </a:tc>
                <a:tc hMerge="1">
                  <a:txBody>
                    <a:bodyPr/>
                    <a:lstStyle/>
                    <a:p>
                      <a:endParaRPr lang="es-MX"/>
                    </a:p>
                  </a:txBody>
                  <a:tcPr/>
                </a:tc>
                <a:tc hMerge="1">
                  <a:txBody>
                    <a:bodyPr/>
                    <a:lstStyle/>
                    <a:p>
                      <a:endParaRPr lang="es-MX"/>
                    </a:p>
                  </a:txBody>
                  <a:tcPr/>
                </a:tc>
                <a:tc rowSpan="2">
                  <a:txBody>
                    <a:bodyPr/>
                    <a:lstStyle/>
                    <a:p>
                      <a:pPr algn="ctr" fontAlgn="ctr"/>
                      <a:r>
                        <a:rPr lang="es-MX" sz="1400" b="1" u="none" strike="noStrike" dirty="0">
                          <a:effectLst/>
                        </a:rPr>
                        <a:t>Subejercicio</a:t>
                      </a:r>
                      <a:endParaRPr lang="es-MX" sz="1400" b="1" i="0" u="none" strike="noStrike" dirty="0">
                        <a:effectLst/>
                        <a:latin typeface="Montserrat" panose="00000500000000000000" pitchFamily="50" charset="0"/>
                      </a:endParaRPr>
                    </a:p>
                  </a:txBody>
                  <a:tcPr marL="3867" marR="3867" marT="3867" marB="0" anchor="ctr"/>
                </a:tc>
                <a:extLst>
                  <a:ext uri="{0D108BD9-81ED-4DB2-BD59-A6C34878D82A}">
                    <a16:rowId xmlns:a16="http://schemas.microsoft.com/office/drawing/2014/main" val="210479054"/>
                  </a:ext>
                </a:extLst>
              </a:tr>
              <a:tr h="250853">
                <a:tc vMerge="1">
                  <a:txBody>
                    <a:bodyPr/>
                    <a:lstStyle/>
                    <a:p>
                      <a:endParaRPr lang="es-MX"/>
                    </a:p>
                  </a:txBody>
                  <a:tcPr/>
                </a:tc>
                <a:tc vMerge="1">
                  <a:txBody>
                    <a:bodyPr/>
                    <a:lstStyle/>
                    <a:p>
                      <a:endParaRPr lang="es-MX"/>
                    </a:p>
                  </a:txBody>
                  <a:tcPr/>
                </a:tc>
                <a:tc>
                  <a:txBody>
                    <a:bodyPr/>
                    <a:lstStyle/>
                    <a:p>
                      <a:pPr algn="ctr" fontAlgn="ctr"/>
                      <a:r>
                        <a:rPr lang="es-MX" sz="1400" b="1" u="none" strike="noStrike" dirty="0">
                          <a:effectLst/>
                        </a:rPr>
                        <a:t>Aprobado </a:t>
                      </a:r>
                      <a:endParaRPr lang="es-MX" sz="1400" b="1" i="0" u="none" strike="noStrike" dirty="0">
                        <a:effectLst/>
                        <a:latin typeface="Montserrat" panose="00000500000000000000" pitchFamily="50" charset="0"/>
                      </a:endParaRPr>
                    </a:p>
                  </a:txBody>
                  <a:tcPr marL="3867" marR="3867" marT="3867" marB="0" anchor="ctr"/>
                </a:tc>
                <a:tc>
                  <a:txBody>
                    <a:bodyPr/>
                    <a:lstStyle/>
                    <a:p>
                      <a:pPr algn="ctr" fontAlgn="ctr"/>
                      <a:r>
                        <a:rPr lang="es-MX" sz="1400" b="1" u="none" strike="noStrike">
                          <a:effectLst/>
                        </a:rPr>
                        <a:t>Devengado</a:t>
                      </a:r>
                      <a:endParaRPr lang="es-MX" sz="1400" b="1" i="0" u="none" strike="noStrike">
                        <a:effectLst/>
                        <a:latin typeface="Montserrat" panose="00000500000000000000" pitchFamily="50" charset="0"/>
                      </a:endParaRPr>
                    </a:p>
                  </a:txBody>
                  <a:tcPr marL="3867" marR="3867" marT="3867" marB="0" anchor="ctr"/>
                </a:tc>
                <a:tc>
                  <a:txBody>
                    <a:bodyPr/>
                    <a:lstStyle/>
                    <a:p>
                      <a:pPr algn="ctr" fontAlgn="ctr"/>
                      <a:r>
                        <a:rPr lang="es-MX" sz="1400" b="1" u="none" strike="noStrike" dirty="0">
                          <a:effectLst/>
                        </a:rPr>
                        <a:t>Pagado</a:t>
                      </a:r>
                      <a:endParaRPr lang="es-MX" sz="1400" b="1" i="0" u="none" strike="noStrike" dirty="0">
                        <a:effectLst/>
                        <a:latin typeface="Montserrat" panose="00000500000000000000" pitchFamily="50" charset="0"/>
                      </a:endParaRPr>
                    </a:p>
                  </a:txBody>
                  <a:tcPr marL="3867" marR="3867" marT="3867" marB="0" anchor="ctr"/>
                </a:tc>
                <a:tc vMerge="1">
                  <a:txBody>
                    <a:bodyPr/>
                    <a:lstStyle/>
                    <a:p>
                      <a:endParaRPr lang="es-MX"/>
                    </a:p>
                  </a:txBody>
                  <a:tcPr/>
                </a:tc>
                <a:extLst>
                  <a:ext uri="{0D108BD9-81ED-4DB2-BD59-A6C34878D82A}">
                    <a16:rowId xmlns:a16="http://schemas.microsoft.com/office/drawing/2014/main" val="2750041758"/>
                  </a:ext>
                </a:extLst>
              </a:tr>
              <a:tr h="182519">
                <a:tc vMerge="1">
                  <a:txBody>
                    <a:bodyPr/>
                    <a:lstStyle/>
                    <a:p>
                      <a:endParaRPr lang="es-MX"/>
                    </a:p>
                  </a:txBody>
                  <a:tcPr/>
                </a:tc>
                <a:tc vMerge="1">
                  <a:txBody>
                    <a:bodyPr/>
                    <a:lstStyle/>
                    <a:p>
                      <a:endParaRPr lang="es-MX"/>
                    </a:p>
                  </a:txBody>
                  <a:tcPr/>
                </a:tc>
                <a:tc>
                  <a:txBody>
                    <a:bodyPr/>
                    <a:lstStyle/>
                    <a:p>
                      <a:pPr algn="ctr" fontAlgn="ctr"/>
                      <a:r>
                        <a:rPr lang="es-MX" sz="1400" b="1" u="none" strike="noStrike">
                          <a:effectLst/>
                        </a:rPr>
                        <a:t>1a</a:t>
                      </a:r>
                      <a:endParaRPr lang="es-MX" sz="1400" b="1" i="0" u="none" strike="noStrike">
                        <a:effectLst/>
                        <a:latin typeface="Montserrat" panose="00000500000000000000" pitchFamily="50" charset="0"/>
                      </a:endParaRPr>
                    </a:p>
                  </a:txBody>
                  <a:tcPr marL="3867" marR="3867" marT="3867" marB="0" anchor="ctr"/>
                </a:tc>
                <a:tc>
                  <a:txBody>
                    <a:bodyPr/>
                    <a:lstStyle/>
                    <a:p>
                      <a:pPr algn="ctr" fontAlgn="ctr"/>
                      <a:r>
                        <a:rPr lang="es-MX" sz="1400" b="1" u="none" strike="noStrike">
                          <a:effectLst/>
                        </a:rPr>
                        <a:t>6a</a:t>
                      </a:r>
                      <a:endParaRPr lang="es-MX" sz="1400" b="1" i="0" u="none" strike="noStrike">
                        <a:effectLst/>
                        <a:latin typeface="Montserrat" panose="00000500000000000000" pitchFamily="50" charset="0"/>
                      </a:endParaRPr>
                    </a:p>
                  </a:txBody>
                  <a:tcPr marL="3867" marR="3867" marT="3867" marB="0" anchor="ctr"/>
                </a:tc>
                <a:tc>
                  <a:txBody>
                    <a:bodyPr/>
                    <a:lstStyle/>
                    <a:p>
                      <a:pPr algn="ctr" fontAlgn="ctr"/>
                      <a:r>
                        <a:rPr lang="es-MX" sz="1400" b="1" u="none" strike="noStrike" dirty="0">
                          <a:effectLst/>
                        </a:rPr>
                        <a:t>8a</a:t>
                      </a:r>
                      <a:endParaRPr lang="es-MX" sz="1400" b="1" i="0" u="none" strike="noStrike" dirty="0">
                        <a:effectLst/>
                        <a:latin typeface="Montserrat" panose="00000500000000000000" pitchFamily="50" charset="0"/>
                      </a:endParaRPr>
                    </a:p>
                  </a:txBody>
                  <a:tcPr marL="3867" marR="3867" marT="3867" marB="0" anchor="ctr"/>
                </a:tc>
                <a:tc>
                  <a:txBody>
                    <a:bodyPr/>
                    <a:lstStyle/>
                    <a:p>
                      <a:pPr algn="ctr" fontAlgn="ctr"/>
                      <a:r>
                        <a:rPr lang="es-MX" sz="1400" b="1" u="none" strike="noStrike" dirty="0">
                          <a:effectLst/>
                        </a:rPr>
                        <a:t>9a = 4a -6a</a:t>
                      </a:r>
                      <a:endParaRPr lang="es-MX" sz="1400" b="1" i="0" u="none" strike="noStrike" dirty="0">
                        <a:effectLst/>
                        <a:latin typeface="Montserrat" panose="00000500000000000000" pitchFamily="50" charset="0"/>
                      </a:endParaRPr>
                    </a:p>
                  </a:txBody>
                  <a:tcPr marL="3867" marR="3867" marT="3867" marB="0" anchor="ctr"/>
                </a:tc>
                <a:extLst>
                  <a:ext uri="{0D108BD9-81ED-4DB2-BD59-A6C34878D82A}">
                    <a16:rowId xmlns:a16="http://schemas.microsoft.com/office/drawing/2014/main" val="2071895283"/>
                  </a:ext>
                </a:extLst>
              </a:tr>
              <a:tr h="167624">
                <a:tc>
                  <a:txBody>
                    <a:bodyPr/>
                    <a:lstStyle/>
                    <a:p>
                      <a:pPr algn="ctr" fontAlgn="ctr"/>
                      <a:r>
                        <a:rPr lang="es-MX" sz="1050" u="none" strike="noStrike">
                          <a:effectLst/>
                        </a:rPr>
                        <a:t>2000</a:t>
                      </a:r>
                      <a:endParaRPr lang="es-MX" sz="1050" b="1"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Materiales y Suministros</a:t>
                      </a:r>
                      <a:endParaRPr lang="es-MX" sz="1050" b="1"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174,300.00 </a:t>
                      </a:r>
                      <a:endParaRPr lang="es-MX" sz="1100" b="1"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151,357.36 </a:t>
                      </a:r>
                      <a:endParaRPr lang="es-MX" sz="1100" b="1"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151,357.36 </a:t>
                      </a:r>
                      <a:endParaRPr lang="es-MX" sz="1100" b="1"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1"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232648485"/>
                  </a:ext>
                </a:extLst>
              </a:tr>
              <a:tr h="167624">
                <a:tc>
                  <a:txBody>
                    <a:bodyPr/>
                    <a:lstStyle/>
                    <a:p>
                      <a:pPr algn="ctr" fontAlgn="ctr"/>
                      <a:r>
                        <a:rPr lang="es-MX" sz="1050" u="none" strike="noStrike">
                          <a:effectLst/>
                        </a:rPr>
                        <a:t>211001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Material de Oficina</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29,900.00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12,054.00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12,054.00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108512467"/>
                  </a:ext>
                </a:extLst>
              </a:tr>
              <a:tr h="167624">
                <a:tc>
                  <a:txBody>
                    <a:bodyPr/>
                    <a:lstStyle/>
                    <a:p>
                      <a:pPr algn="ctr" fontAlgn="ctr"/>
                      <a:r>
                        <a:rPr lang="es-MX" sz="1050" u="none" strike="noStrike">
                          <a:effectLst/>
                        </a:rPr>
                        <a:t>211002</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Gastos de Oficina</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6,400.00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3,250.00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3,250.00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677113594"/>
                  </a:ext>
                </a:extLst>
              </a:tr>
              <a:tr h="243475">
                <a:tc>
                  <a:txBody>
                    <a:bodyPr/>
                    <a:lstStyle/>
                    <a:p>
                      <a:pPr algn="ctr" fontAlgn="ctr"/>
                      <a:r>
                        <a:rPr lang="es-MX" sz="1050" u="none" strike="noStrike">
                          <a:effectLst/>
                        </a:rPr>
                        <a:t>211003</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Muebles de Oficina, estantería y equipo administrativo</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9,000.00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8,018.50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8,018.50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2307726435"/>
                  </a:ext>
                </a:extLst>
              </a:tr>
              <a:tr h="316574">
                <a:tc>
                  <a:txBody>
                    <a:bodyPr/>
                    <a:lstStyle/>
                    <a:p>
                      <a:pPr algn="ctr" fontAlgn="ctr"/>
                      <a:r>
                        <a:rPr lang="es-MX" sz="1050" u="none" strike="noStrike">
                          <a:effectLst/>
                        </a:rPr>
                        <a:t>214001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dirty="0">
                          <a:effectLst/>
                        </a:rPr>
                        <a:t>Materiales y útiles consumibles para el procesamiento en equipos y bienes informáticos</a:t>
                      </a:r>
                      <a:endParaRPr lang="es-MX" sz="1050" b="0" i="0" u="none" strike="noStrike" dirty="0">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21,000.00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31,985.00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31,985.00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77739802"/>
                  </a:ext>
                </a:extLst>
              </a:tr>
              <a:tr h="243475">
                <a:tc>
                  <a:txBody>
                    <a:bodyPr/>
                    <a:lstStyle/>
                    <a:p>
                      <a:pPr algn="ctr" fontAlgn="ctr"/>
                      <a:r>
                        <a:rPr lang="es-MX" sz="1050" u="none" strike="noStrike">
                          <a:effectLst/>
                        </a:rPr>
                        <a:t>216001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Material de Limpieza</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22,800.00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4,187.49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4,187.49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702961901"/>
                  </a:ext>
                </a:extLst>
              </a:tr>
              <a:tr h="167624">
                <a:tc>
                  <a:txBody>
                    <a:bodyPr/>
                    <a:lstStyle/>
                    <a:p>
                      <a:pPr algn="ctr" fontAlgn="ctr"/>
                      <a:r>
                        <a:rPr lang="es-MX" sz="1050" u="none" strike="noStrike">
                          <a:effectLst/>
                        </a:rPr>
                        <a:t>217001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Material Didáctico</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5,000.00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2171952787"/>
                  </a:ext>
                </a:extLst>
              </a:tr>
              <a:tr h="243475">
                <a:tc>
                  <a:txBody>
                    <a:bodyPr/>
                    <a:lstStyle/>
                    <a:p>
                      <a:pPr algn="ctr" fontAlgn="ctr"/>
                      <a:r>
                        <a:rPr lang="es-MX" sz="1050" u="none" strike="noStrike">
                          <a:effectLst/>
                        </a:rPr>
                        <a:t>218002</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Identificadores e iconos de señalización</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1,800.00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136734495"/>
                  </a:ext>
                </a:extLst>
              </a:tr>
              <a:tr h="167624">
                <a:tc>
                  <a:txBody>
                    <a:bodyPr/>
                    <a:lstStyle/>
                    <a:p>
                      <a:pPr algn="ctr" fontAlgn="ctr"/>
                      <a:r>
                        <a:rPr lang="es-MX" sz="1050" u="none" strike="noStrike">
                          <a:effectLst/>
                        </a:rPr>
                        <a:t>221001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Alimentación de Personas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5,000.00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6,896.20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6,896.20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890441756"/>
                  </a:ext>
                </a:extLst>
              </a:tr>
              <a:tr h="243475">
                <a:tc>
                  <a:txBody>
                    <a:bodyPr/>
                    <a:lstStyle/>
                    <a:p>
                      <a:pPr algn="ctr" fontAlgn="ctr"/>
                      <a:r>
                        <a:rPr lang="es-MX" sz="1050" u="none" strike="noStrike">
                          <a:effectLst/>
                        </a:rPr>
                        <a:t>237001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Productos de cuero, piel, plastico y hule adquiridos como materia prima</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4073813114"/>
                  </a:ext>
                </a:extLst>
              </a:tr>
              <a:tr h="243475">
                <a:tc>
                  <a:txBody>
                    <a:bodyPr/>
                    <a:lstStyle/>
                    <a:p>
                      <a:pPr algn="ctr" fontAlgn="ctr"/>
                      <a:r>
                        <a:rPr lang="es-MX" sz="1050" u="none" strike="noStrike">
                          <a:effectLst/>
                        </a:rPr>
                        <a:t>242001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Cemento y productos de concreto</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51.01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51.01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1306623980"/>
                  </a:ext>
                </a:extLst>
              </a:tr>
              <a:tr h="243475">
                <a:tc>
                  <a:txBody>
                    <a:bodyPr/>
                    <a:lstStyle/>
                    <a:p>
                      <a:pPr algn="ctr" fontAlgn="ctr"/>
                      <a:r>
                        <a:rPr lang="es-MX" sz="1050" u="none" strike="noStrike">
                          <a:effectLst/>
                        </a:rPr>
                        <a:t>246001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Material Eléctrico</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11,300.00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21,188.99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21,188.99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502046087"/>
                  </a:ext>
                </a:extLst>
              </a:tr>
              <a:tr h="167624">
                <a:tc>
                  <a:txBody>
                    <a:bodyPr/>
                    <a:lstStyle/>
                    <a:p>
                      <a:pPr algn="ctr" fontAlgn="ctr"/>
                      <a:r>
                        <a:rPr lang="es-MX" sz="1050" u="none" strike="noStrike">
                          <a:effectLst/>
                        </a:rPr>
                        <a:t>247001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Artículos metálicos para la construcción</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6,500.00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13,296.98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13,296.98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2668337290"/>
                  </a:ext>
                </a:extLst>
              </a:tr>
              <a:tr h="243475">
                <a:tc>
                  <a:txBody>
                    <a:bodyPr/>
                    <a:lstStyle/>
                    <a:p>
                      <a:pPr algn="ctr" fontAlgn="ctr"/>
                      <a:r>
                        <a:rPr lang="es-MX" sz="1050" u="none" strike="noStrike">
                          <a:effectLst/>
                        </a:rPr>
                        <a:t>248001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Materiales complementarios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10,000.00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1124454527"/>
                  </a:ext>
                </a:extLst>
              </a:tr>
              <a:tr h="243475">
                <a:tc>
                  <a:txBody>
                    <a:bodyPr/>
                    <a:lstStyle/>
                    <a:p>
                      <a:pPr algn="ctr" fontAlgn="ctr"/>
                      <a:r>
                        <a:rPr lang="es-MX" sz="1050" u="none" strike="noStrike">
                          <a:effectLst/>
                        </a:rPr>
                        <a:t>249001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Otros materiales y artículos de construcción y reparación</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7,000.00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12,830.01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12,830.01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4008683718"/>
                  </a:ext>
                </a:extLst>
              </a:tr>
              <a:tr h="243475">
                <a:tc>
                  <a:txBody>
                    <a:bodyPr/>
                    <a:lstStyle/>
                    <a:p>
                      <a:pPr algn="ctr" fontAlgn="ctr"/>
                      <a:r>
                        <a:rPr lang="es-MX" sz="1050" u="none" strike="noStrike">
                          <a:effectLst/>
                        </a:rPr>
                        <a:t>252001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Plaguicidas, Abonos y Fertilizantes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3,000.00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1,357.99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1,357.99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112132123"/>
                  </a:ext>
                </a:extLst>
              </a:tr>
              <a:tr h="243475">
                <a:tc>
                  <a:txBody>
                    <a:bodyPr/>
                    <a:lstStyle/>
                    <a:p>
                      <a:pPr algn="ctr" fontAlgn="ctr"/>
                      <a:r>
                        <a:rPr lang="es-MX" sz="1050" u="none" strike="noStrike">
                          <a:effectLst/>
                        </a:rPr>
                        <a:t>253001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dirty="0">
                          <a:effectLst/>
                        </a:rPr>
                        <a:t>Medicinas y Productos Farmacéuticos</a:t>
                      </a:r>
                      <a:endParaRPr lang="es-MX" sz="1050" b="0" i="0" u="none" strike="noStrike" dirty="0">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4,800.00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1,592.25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1,592.25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630888059"/>
                  </a:ext>
                </a:extLst>
              </a:tr>
              <a:tr h="243475">
                <a:tc>
                  <a:txBody>
                    <a:bodyPr/>
                    <a:lstStyle/>
                    <a:p>
                      <a:pPr algn="ctr" fontAlgn="ctr"/>
                      <a:r>
                        <a:rPr lang="es-MX" sz="1050" u="none" strike="noStrike">
                          <a:effectLst/>
                        </a:rPr>
                        <a:t>254001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dirty="0">
                          <a:effectLst/>
                        </a:rPr>
                        <a:t>Materiales, accesorios y suministros médicos </a:t>
                      </a:r>
                      <a:endParaRPr lang="es-MX" sz="1050" b="0" i="0" u="none" strike="noStrike" dirty="0">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4,500.00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2463488658"/>
                  </a:ext>
                </a:extLst>
              </a:tr>
              <a:tr h="243475">
                <a:tc>
                  <a:txBody>
                    <a:bodyPr/>
                    <a:lstStyle/>
                    <a:p>
                      <a:pPr algn="ctr" fontAlgn="ctr"/>
                      <a:r>
                        <a:rPr lang="es-MX" sz="1050" u="none" strike="noStrike">
                          <a:effectLst/>
                        </a:rPr>
                        <a:t>256001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dirty="0">
                          <a:effectLst/>
                        </a:rPr>
                        <a:t>Fibras sintéticas, hules, plásticos y derivados </a:t>
                      </a:r>
                      <a:endParaRPr lang="es-MX" sz="1050" b="0" i="0" u="none" strike="noStrike" dirty="0">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25.50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25.50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1492332959"/>
                  </a:ext>
                </a:extLst>
              </a:tr>
              <a:tr h="243475">
                <a:tc>
                  <a:txBody>
                    <a:bodyPr/>
                    <a:lstStyle/>
                    <a:p>
                      <a:pPr algn="ctr" fontAlgn="ctr"/>
                      <a:r>
                        <a:rPr lang="es-MX" sz="1050" u="none" strike="noStrike">
                          <a:effectLst/>
                        </a:rPr>
                        <a:t>271001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Vestuario y uniformes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469.80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469.80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2871868493"/>
                  </a:ext>
                </a:extLst>
              </a:tr>
              <a:tr h="243475">
                <a:tc>
                  <a:txBody>
                    <a:bodyPr/>
                    <a:lstStyle/>
                    <a:p>
                      <a:pPr algn="ctr" fontAlgn="ctr"/>
                      <a:r>
                        <a:rPr lang="es-MX" sz="1050" u="none" strike="noStrike">
                          <a:effectLst/>
                        </a:rPr>
                        <a:t>272001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Prendas de Seguridad y Proteccion Personal</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1,500.00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2,437.50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2,437.50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717627944"/>
                  </a:ext>
                </a:extLst>
              </a:tr>
              <a:tr h="243475">
                <a:tc>
                  <a:txBody>
                    <a:bodyPr/>
                    <a:lstStyle/>
                    <a:p>
                      <a:pPr algn="ctr" fontAlgn="ctr"/>
                      <a:r>
                        <a:rPr lang="es-MX" sz="1050" u="none" strike="noStrike">
                          <a:effectLst/>
                        </a:rPr>
                        <a:t>273001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Artículos Deportivos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3,000.00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3354438374"/>
                  </a:ext>
                </a:extLst>
              </a:tr>
              <a:tr h="167624">
                <a:tc>
                  <a:txBody>
                    <a:bodyPr/>
                    <a:lstStyle/>
                    <a:p>
                      <a:pPr algn="ctr" fontAlgn="ctr"/>
                      <a:r>
                        <a:rPr lang="es-MX" sz="1050" u="none" strike="noStrike">
                          <a:effectLst/>
                        </a:rPr>
                        <a:t>291001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Herramientas Menores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11,300.00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10,217.49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10,217.49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1017917966"/>
                  </a:ext>
                </a:extLst>
              </a:tr>
              <a:tr h="243475">
                <a:tc>
                  <a:txBody>
                    <a:bodyPr/>
                    <a:lstStyle/>
                    <a:p>
                      <a:pPr algn="ctr" fontAlgn="ctr"/>
                      <a:r>
                        <a:rPr lang="es-MX" sz="1050" u="none" strike="noStrike">
                          <a:effectLst/>
                        </a:rPr>
                        <a:t>292001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Refacciones y accesorios menores de edificios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5,500.00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669476550"/>
                  </a:ext>
                </a:extLst>
              </a:tr>
              <a:tr h="243475">
                <a:tc>
                  <a:txBody>
                    <a:bodyPr/>
                    <a:lstStyle/>
                    <a:p>
                      <a:pPr algn="ctr" fontAlgn="ctr"/>
                      <a:r>
                        <a:rPr lang="es-MX" sz="1050" u="none" strike="noStrike">
                          <a:effectLst/>
                        </a:rPr>
                        <a:t>294001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Refacciones y accesorios menores de equipos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2,424.63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2,424.63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 $                         -   </a:t>
                      </a:r>
                      <a:endParaRPr lang="es-MX" sz="1050" b="0" i="0" u="none" strike="noStrike">
                        <a:effectLst/>
                        <a:latin typeface="Montserrat" panose="00000500000000000000" pitchFamily="50" charset="0"/>
                      </a:endParaRPr>
                    </a:p>
                  </a:txBody>
                  <a:tcPr marL="3867" marR="3867" marT="3867" marB="0" anchor="ctr"/>
                </a:tc>
                <a:extLst>
                  <a:ext uri="{0D108BD9-81ED-4DB2-BD59-A6C34878D82A}">
                    <a16:rowId xmlns:a16="http://schemas.microsoft.com/office/drawing/2014/main" val="2409101036"/>
                  </a:ext>
                </a:extLst>
              </a:tr>
              <a:tr h="295120">
                <a:tc>
                  <a:txBody>
                    <a:bodyPr/>
                    <a:lstStyle/>
                    <a:p>
                      <a:pPr algn="ctr" fontAlgn="ctr"/>
                      <a:r>
                        <a:rPr lang="es-MX" sz="1050" u="none" strike="noStrike">
                          <a:effectLst/>
                        </a:rPr>
                        <a:t>299001</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050" u="none" strike="noStrike">
                          <a:effectLst/>
                        </a:rPr>
                        <a:t>Refacciones y accesorios menores otros bienes muebles</a:t>
                      </a:r>
                      <a:endParaRPr lang="es-MX" sz="105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3,000.00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a:effectLst/>
                        </a:rPr>
                        <a:t> $              15,074.02 </a:t>
                      </a:r>
                      <a:endParaRPr lang="es-MX" sz="1100" b="0" i="0" u="none" strike="noStrike">
                        <a:effectLst/>
                        <a:latin typeface="Montserrat" panose="00000500000000000000" pitchFamily="50" charset="0"/>
                      </a:endParaRPr>
                    </a:p>
                  </a:txBody>
                  <a:tcPr marL="3867" marR="3867" marT="3867" marB="0" anchor="ctr"/>
                </a:tc>
                <a:tc>
                  <a:txBody>
                    <a:bodyPr/>
                    <a:lstStyle/>
                    <a:p>
                      <a:pPr algn="l" fontAlgn="ctr"/>
                      <a:r>
                        <a:rPr lang="es-MX" sz="1100" u="none" strike="noStrike" dirty="0">
                          <a:effectLst/>
                        </a:rPr>
                        <a:t> $              15,074.02 </a:t>
                      </a:r>
                      <a:endParaRPr lang="es-MX" sz="1100" b="0" i="0" u="none" strike="noStrike" dirty="0">
                        <a:effectLst/>
                        <a:latin typeface="Montserrat" panose="00000500000000000000" pitchFamily="50" charset="0"/>
                      </a:endParaRPr>
                    </a:p>
                  </a:txBody>
                  <a:tcPr marL="3867" marR="3867" marT="3867" marB="0" anchor="ctr"/>
                </a:tc>
                <a:tc>
                  <a:txBody>
                    <a:bodyPr/>
                    <a:lstStyle/>
                    <a:p>
                      <a:pPr algn="l" fontAlgn="ctr"/>
                      <a:r>
                        <a:rPr lang="es-MX" sz="1050" u="none" strike="noStrike" dirty="0">
                          <a:effectLst/>
                        </a:rPr>
                        <a:t> $                         -   </a:t>
                      </a:r>
                      <a:endParaRPr lang="es-MX" sz="1050" b="0" i="0" u="none" strike="noStrike" dirty="0">
                        <a:effectLst/>
                        <a:latin typeface="Montserrat" panose="00000500000000000000" pitchFamily="50" charset="0"/>
                      </a:endParaRPr>
                    </a:p>
                  </a:txBody>
                  <a:tcPr marL="3867" marR="3867" marT="3867" marB="0" anchor="ctr"/>
                </a:tc>
                <a:extLst>
                  <a:ext uri="{0D108BD9-81ED-4DB2-BD59-A6C34878D82A}">
                    <a16:rowId xmlns:a16="http://schemas.microsoft.com/office/drawing/2014/main" val="3398554581"/>
                  </a:ext>
                </a:extLst>
              </a:tr>
            </a:tbl>
          </a:graphicData>
        </a:graphic>
      </p:graphicFrame>
    </p:spTree>
    <p:extLst>
      <p:ext uri="{BB962C8B-B14F-4D97-AF65-F5344CB8AC3E}">
        <p14:creationId xmlns:p14="http://schemas.microsoft.com/office/powerpoint/2010/main" val="21542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838" y="326779"/>
            <a:ext cx="6248299" cy="649587"/>
          </a:xfrm>
          <a:prstGeom prst="rect">
            <a:avLst/>
          </a:prstGeom>
        </p:spPr>
        <p:txBody>
          <a:bodyPr vert="horz" wrap="square" lIns="0" tIns="216585" rIns="0" bIns="0" rtlCol="0" anchor="t">
            <a:spAutoFit/>
          </a:bodyPr>
          <a:lstStyle/>
          <a:p>
            <a:pPr marL="12700" marR="5080" algn="just">
              <a:lnSpc>
                <a:spcPct val="100000"/>
              </a:lnSpc>
              <a:spcBef>
                <a:spcPts val="100"/>
              </a:spcBef>
            </a:pPr>
            <a:r>
              <a:rPr lang="es-MX" sz="2800" dirty="0">
                <a:latin typeface="Tahoma"/>
                <a:cs typeface="Tahoma"/>
              </a:rPr>
              <a:t>Capítulo 3000: Servicios Generales</a:t>
            </a:r>
            <a:endParaRPr lang="es-MX" sz="2800" spc="-50" dirty="0">
              <a:latin typeface="Tahoma"/>
              <a:cs typeface="Tahoma"/>
            </a:endParaRPr>
          </a:p>
        </p:txBody>
      </p:sp>
      <p:pic>
        <p:nvPicPr>
          <p:cNvPr id="3" name="object 3"/>
          <p:cNvPicPr/>
          <p:nvPr/>
        </p:nvPicPr>
        <p:blipFill>
          <a:blip r:embed="rId2" cstate="print"/>
          <a:stretch>
            <a:fillRect/>
          </a:stretch>
        </p:blipFill>
        <p:spPr>
          <a:xfrm>
            <a:off x="10148951" y="136423"/>
            <a:ext cx="1463167" cy="790803"/>
          </a:xfrm>
          <a:prstGeom prst="rect">
            <a:avLst/>
          </a:prstGeom>
        </p:spPr>
      </p:pic>
      <p:pic>
        <p:nvPicPr>
          <p:cNvPr id="4" name="object 4"/>
          <p:cNvPicPr/>
          <p:nvPr/>
        </p:nvPicPr>
        <p:blipFill>
          <a:blip r:embed="rId3" cstate="print"/>
          <a:stretch>
            <a:fillRect/>
          </a:stretch>
        </p:blipFill>
        <p:spPr>
          <a:xfrm>
            <a:off x="6827519" y="0"/>
            <a:ext cx="2550668" cy="1303147"/>
          </a:xfrm>
          <a:prstGeom prst="rect">
            <a:avLst/>
          </a:prstGeom>
        </p:spPr>
      </p:pic>
      <p:sp>
        <p:nvSpPr>
          <p:cNvPr id="7" name="Marcador de texto 3">
            <a:extLst>
              <a:ext uri="{FF2B5EF4-FFF2-40B4-BE49-F238E27FC236}">
                <a16:creationId xmlns:a16="http://schemas.microsoft.com/office/drawing/2014/main" id="{19D6635E-3B38-4F45-83F0-0AFBEC5F3D33}"/>
              </a:ext>
            </a:extLst>
          </p:cNvPr>
          <p:cNvSpPr txBox="1">
            <a:spLocks noGrp="1"/>
          </p:cNvSpPr>
          <p:nvPr>
            <p:ph type="body" idx="1"/>
          </p:nvPr>
        </p:nvSpPr>
        <p:spPr>
          <a:xfrm>
            <a:off x="914400" y="1981200"/>
            <a:ext cx="10058400" cy="3702247"/>
          </a:xfrm>
          <a:prstGeom prst="rect">
            <a:avLst/>
          </a:prstGeom>
          <a:noFill/>
          <a:ln w="28575">
            <a:solidFill>
              <a:schemeClr val="tx1"/>
            </a:solidFill>
          </a:ln>
        </p:spPr>
        <p:txBody>
          <a:bodyPr wrap="square" numCol="2">
            <a:spAutoFit/>
          </a:bodyPr>
          <a:lstStyle/>
          <a:p>
            <a:pPr marL="342900" indent="-342900">
              <a:buFont typeface="Arial" panose="020B0604020202020204" pitchFamily="34" charset="0"/>
              <a:buChar char="•"/>
            </a:pPr>
            <a:r>
              <a:rPr lang="es-MX" dirty="0"/>
              <a:t>Servicio de Energía Eléctrica</a:t>
            </a:r>
          </a:p>
          <a:p>
            <a:pPr marL="342900" indent="-342900">
              <a:buFont typeface="Arial" panose="020B0604020202020204" pitchFamily="34" charset="0"/>
              <a:buChar char="•"/>
            </a:pPr>
            <a:r>
              <a:rPr lang="es-MX" dirty="0"/>
              <a:t>Gas</a:t>
            </a:r>
          </a:p>
          <a:p>
            <a:pPr marL="342900" indent="-342900">
              <a:buFont typeface="Arial" panose="020B0604020202020204" pitchFamily="34" charset="0"/>
              <a:buChar char="•"/>
            </a:pPr>
            <a:r>
              <a:rPr lang="es-MX" dirty="0"/>
              <a:t>Servicio de Agua</a:t>
            </a:r>
          </a:p>
          <a:p>
            <a:pPr marL="342900" indent="-342900">
              <a:buFont typeface="Arial" panose="020B0604020202020204" pitchFamily="34" charset="0"/>
              <a:buChar char="•"/>
            </a:pPr>
            <a:r>
              <a:rPr lang="es-MX" dirty="0"/>
              <a:t>Servicio Telefónico Tradicional</a:t>
            </a:r>
          </a:p>
          <a:p>
            <a:pPr marL="342900" indent="-342900">
              <a:buFont typeface="Arial" panose="020B0604020202020204" pitchFamily="34" charset="0"/>
              <a:buChar char="•"/>
            </a:pPr>
            <a:r>
              <a:rPr lang="es-MX" dirty="0"/>
              <a:t>Servicio Postal</a:t>
            </a:r>
          </a:p>
          <a:p>
            <a:pPr marL="342900" indent="-342900">
              <a:buFont typeface="Arial" panose="020B0604020202020204" pitchFamily="34" charset="0"/>
              <a:buChar char="•"/>
            </a:pPr>
            <a:r>
              <a:rPr lang="es-MX" dirty="0"/>
              <a:t>Servicios integrales y otros servicios</a:t>
            </a:r>
          </a:p>
          <a:p>
            <a:pPr marL="342900" indent="-342900">
              <a:buFont typeface="Arial" panose="020B0604020202020204" pitchFamily="34" charset="0"/>
              <a:buChar char="•"/>
            </a:pPr>
            <a:r>
              <a:rPr lang="es-MX" dirty="0"/>
              <a:t>Servicios Integrales de Infraestructura de Cómputo</a:t>
            </a:r>
          </a:p>
          <a:p>
            <a:pPr marL="342900" indent="-342900">
              <a:buFont typeface="Arial" panose="020B0604020202020204" pitchFamily="34" charset="0"/>
              <a:buChar char="•"/>
            </a:pPr>
            <a:r>
              <a:rPr lang="es-MX" dirty="0"/>
              <a:t>Arrendamiento de activos intangibles</a:t>
            </a:r>
          </a:p>
          <a:p>
            <a:pPr marL="342900" indent="-342900">
              <a:buFont typeface="Arial" panose="020B0604020202020204" pitchFamily="34" charset="0"/>
              <a:buChar char="•"/>
            </a:pPr>
            <a:r>
              <a:rPr lang="es-MX" dirty="0"/>
              <a:t>Servicios de contabilidad</a:t>
            </a:r>
          </a:p>
          <a:p>
            <a:pPr marL="342900" indent="-342900">
              <a:buFont typeface="Arial" panose="020B0604020202020204" pitchFamily="34" charset="0"/>
              <a:buChar char="•"/>
            </a:pPr>
            <a:r>
              <a:rPr lang="es-MX" dirty="0"/>
              <a:t>auditoría y servicios relacionados</a:t>
            </a:r>
          </a:p>
          <a:p>
            <a:pPr marL="342900" indent="-342900">
              <a:buFont typeface="Arial" panose="020B0604020202020204" pitchFamily="34" charset="0"/>
              <a:buChar char="•"/>
            </a:pPr>
            <a:r>
              <a:rPr lang="es-MX" dirty="0"/>
              <a:t>Seguros</a:t>
            </a:r>
          </a:p>
          <a:p>
            <a:pPr marL="342900" indent="-342900">
              <a:buFont typeface="Arial" panose="020B0604020202020204" pitchFamily="34" charset="0"/>
              <a:buChar char="•"/>
            </a:pPr>
            <a:r>
              <a:rPr lang="es-MX" dirty="0"/>
              <a:t>Mantenimiento de Vehículos</a:t>
            </a:r>
          </a:p>
          <a:p>
            <a:pPr marL="342900" indent="-342900">
              <a:buFont typeface="Arial" panose="020B0604020202020204" pitchFamily="34" charset="0"/>
              <a:buChar char="•"/>
            </a:pPr>
            <a:r>
              <a:rPr lang="es-MX" dirty="0"/>
              <a:t>Mantenimiento de Maquinaria y Equipo</a:t>
            </a:r>
          </a:p>
          <a:p>
            <a:pPr marL="342900" indent="-342900">
              <a:buFont typeface="Arial" panose="020B0604020202020204" pitchFamily="34" charset="0"/>
              <a:buChar char="•"/>
            </a:pPr>
            <a:r>
              <a:rPr lang="es-MX" dirty="0"/>
              <a:t>Difusión por radio, televisión y otros medios de mensajes comerciales para promover la venta de bienes o servicios</a:t>
            </a:r>
          </a:p>
          <a:p>
            <a:pPr marL="342900" indent="-342900">
              <a:buFont typeface="Arial" panose="020B0604020202020204" pitchFamily="34" charset="0"/>
              <a:buChar char="•"/>
            </a:pPr>
            <a:r>
              <a:rPr lang="es-MX" dirty="0"/>
              <a:t>Pasajes terrestres</a:t>
            </a:r>
          </a:p>
          <a:p>
            <a:pPr marL="342900" indent="-342900">
              <a:buFont typeface="Arial" panose="020B0604020202020204" pitchFamily="34" charset="0"/>
              <a:buChar char="•"/>
            </a:pPr>
            <a:r>
              <a:rPr lang="es-MX" dirty="0"/>
              <a:t>Viáticos en el país</a:t>
            </a:r>
          </a:p>
          <a:p>
            <a:pPr marL="342900" indent="-342900">
              <a:buFont typeface="Arial" panose="020B0604020202020204" pitchFamily="34" charset="0"/>
              <a:buChar char="•"/>
            </a:pPr>
            <a:r>
              <a:rPr lang="es-MX" dirty="0"/>
              <a:t>Eventos Culturales</a:t>
            </a:r>
          </a:p>
          <a:p>
            <a:pPr marL="342900" indent="-342900">
              <a:buFont typeface="Arial" panose="020B0604020202020204" pitchFamily="34" charset="0"/>
              <a:buChar char="•"/>
            </a:pPr>
            <a:r>
              <a:rPr lang="es-MX" dirty="0"/>
              <a:t>Gastos de representación</a:t>
            </a:r>
          </a:p>
          <a:p>
            <a:pPr marL="342900" indent="-342900">
              <a:buFont typeface="Arial" panose="020B0604020202020204" pitchFamily="34" charset="0"/>
              <a:buChar char="•"/>
            </a:pPr>
            <a:r>
              <a:rPr lang="es-MX" dirty="0"/>
              <a:t>Pago de derechos</a:t>
            </a:r>
          </a:p>
          <a:p>
            <a:pPr marL="342900" indent="-342900">
              <a:buFont typeface="Arial" panose="020B0604020202020204" pitchFamily="34" charset="0"/>
              <a:buChar char="•"/>
            </a:pPr>
            <a:r>
              <a:rPr lang="es-MX" dirty="0"/>
              <a:t>Impuesto Sobre Nóminas.</a:t>
            </a:r>
          </a:p>
        </p:txBody>
      </p:sp>
      <p:sp>
        <p:nvSpPr>
          <p:cNvPr id="9" name="CuadroTexto 8">
            <a:extLst>
              <a:ext uri="{FF2B5EF4-FFF2-40B4-BE49-F238E27FC236}">
                <a16:creationId xmlns:a16="http://schemas.microsoft.com/office/drawing/2014/main" id="{793AA455-4C49-467E-B311-37F105966276}"/>
              </a:ext>
            </a:extLst>
          </p:cNvPr>
          <p:cNvSpPr txBox="1"/>
          <p:nvPr/>
        </p:nvSpPr>
        <p:spPr>
          <a:xfrm>
            <a:off x="914400" y="1469753"/>
            <a:ext cx="1981200" cy="369332"/>
          </a:xfrm>
          <a:prstGeom prst="rect">
            <a:avLst/>
          </a:prstGeom>
          <a:noFill/>
        </p:spPr>
        <p:txBody>
          <a:bodyPr wrap="square" rtlCol="0">
            <a:spAutoFit/>
          </a:bodyPr>
          <a:lstStyle/>
          <a:p>
            <a:r>
              <a:rPr lang="es-MX" b="1" dirty="0"/>
              <a:t>Partidas:</a:t>
            </a:r>
          </a:p>
        </p:txBody>
      </p:sp>
    </p:spTree>
    <p:extLst>
      <p:ext uri="{BB962C8B-B14F-4D97-AF65-F5344CB8AC3E}">
        <p14:creationId xmlns:p14="http://schemas.microsoft.com/office/powerpoint/2010/main" val="346984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C974273-5828-4FDB-9C8A-F8D4E09B8176}"/>
              </a:ext>
            </a:extLst>
          </p:cNvPr>
          <p:cNvGraphicFramePr>
            <a:graphicFrameLocks noGrp="1"/>
          </p:cNvGraphicFramePr>
          <p:nvPr>
            <p:extLst>
              <p:ext uri="{D42A27DB-BD31-4B8C-83A1-F6EECF244321}">
                <p14:modId xmlns:p14="http://schemas.microsoft.com/office/powerpoint/2010/main" val="3458920486"/>
              </p:ext>
            </p:extLst>
          </p:nvPr>
        </p:nvGraphicFramePr>
        <p:xfrm>
          <a:off x="76200" y="76201"/>
          <a:ext cx="11887200" cy="6659804"/>
        </p:xfrm>
        <a:graphic>
          <a:graphicData uri="http://schemas.openxmlformats.org/drawingml/2006/table">
            <a:tbl>
              <a:tblPr>
                <a:tableStyleId>{5C22544A-7EE6-4342-B048-85BDC9FD1C3A}</a:tableStyleId>
              </a:tblPr>
              <a:tblGrid>
                <a:gridCol w="969305">
                  <a:extLst>
                    <a:ext uri="{9D8B030D-6E8A-4147-A177-3AD203B41FA5}">
                      <a16:colId xmlns:a16="http://schemas.microsoft.com/office/drawing/2014/main" val="4081554574"/>
                    </a:ext>
                  </a:extLst>
                </a:gridCol>
                <a:gridCol w="4533702">
                  <a:extLst>
                    <a:ext uri="{9D8B030D-6E8A-4147-A177-3AD203B41FA5}">
                      <a16:colId xmlns:a16="http://schemas.microsoft.com/office/drawing/2014/main" val="1021968924"/>
                    </a:ext>
                  </a:extLst>
                </a:gridCol>
                <a:gridCol w="1652224">
                  <a:extLst>
                    <a:ext uri="{9D8B030D-6E8A-4147-A177-3AD203B41FA5}">
                      <a16:colId xmlns:a16="http://schemas.microsoft.com/office/drawing/2014/main" val="3260686591"/>
                    </a:ext>
                  </a:extLst>
                </a:gridCol>
                <a:gridCol w="1652224">
                  <a:extLst>
                    <a:ext uri="{9D8B030D-6E8A-4147-A177-3AD203B41FA5}">
                      <a16:colId xmlns:a16="http://schemas.microsoft.com/office/drawing/2014/main" val="3109733636"/>
                    </a:ext>
                  </a:extLst>
                </a:gridCol>
                <a:gridCol w="1652224">
                  <a:extLst>
                    <a:ext uri="{9D8B030D-6E8A-4147-A177-3AD203B41FA5}">
                      <a16:colId xmlns:a16="http://schemas.microsoft.com/office/drawing/2014/main" val="3017267936"/>
                    </a:ext>
                  </a:extLst>
                </a:gridCol>
                <a:gridCol w="1427521">
                  <a:extLst>
                    <a:ext uri="{9D8B030D-6E8A-4147-A177-3AD203B41FA5}">
                      <a16:colId xmlns:a16="http://schemas.microsoft.com/office/drawing/2014/main" val="2173237215"/>
                    </a:ext>
                  </a:extLst>
                </a:gridCol>
              </a:tblGrid>
              <a:tr h="232503">
                <a:tc rowSpan="3">
                  <a:txBody>
                    <a:bodyPr/>
                    <a:lstStyle/>
                    <a:p>
                      <a:pPr algn="ctr" fontAlgn="ctr"/>
                      <a:r>
                        <a:rPr lang="es-MX" sz="1600" b="1" u="none" strike="noStrike" dirty="0">
                          <a:effectLst/>
                        </a:rPr>
                        <a:t>Capitulo /Partida</a:t>
                      </a:r>
                      <a:endParaRPr lang="es-MX" sz="1600" b="1" i="0" u="none" strike="noStrike" dirty="0">
                        <a:effectLst/>
                        <a:latin typeface="Montserrat" panose="00000500000000000000" pitchFamily="50" charset="0"/>
                      </a:endParaRPr>
                    </a:p>
                  </a:txBody>
                  <a:tcPr marL="4147" marR="4147" marT="4147" marB="0" anchor="ctr"/>
                </a:tc>
                <a:tc rowSpan="3">
                  <a:txBody>
                    <a:bodyPr/>
                    <a:lstStyle/>
                    <a:p>
                      <a:pPr algn="ctr" fontAlgn="ctr"/>
                      <a:r>
                        <a:rPr lang="es-MX" sz="1600" b="1" u="none" strike="noStrike" dirty="0">
                          <a:effectLst/>
                        </a:rPr>
                        <a:t>Descripción </a:t>
                      </a:r>
                      <a:endParaRPr lang="es-MX" sz="1600" b="1" i="0" u="none" strike="noStrike" dirty="0">
                        <a:effectLst/>
                        <a:latin typeface="Montserrat" panose="00000500000000000000" pitchFamily="50" charset="0"/>
                      </a:endParaRPr>
                    </a:p>
                  </a:txBody>
                  <a:tcPr marL="4147" marR="4147" marT="4147" marB="0" anchor="ctr"/>
                </a:tc>
                <a:tc gridSpan="3">
                  <a:txBody>
                    <a:bodyPr/>
                    <a:lstStyle/>
                    <a:p>
                      <a:pPr algn="ctr" fontAlgn="ctr"/>
                      <a:r>
                        <a:rPr lang="es-MX" sz="1400" b="1" u="none" strike="noStrike">
                          <a:effectLst/>
                        </a:rPr>
                        <a:t>Acumulado al 3er. Trimestre</a:t>
                      </a:r>
                      <a:endParaRPr lang="es-MX" sz="1400" b="1" i="0" u="none" strike="noStrike">
                        <a:effectLst/>
                        <a:latin typeface="Montserrat" panose="00000500000000000000" pitchFamily="50" charset="0"/>
                      </a:endParaRPr>
                    </a:p>
                  </a:txBody>
                  <a:tcPr marL="4147" marR="4147" marT="4147" marB="0" anchor="ctr"/>
                </a:tc>
                <a:tc hMerge="1">
                  <a:txBody>
                    <a:bodyPr/>
                    <a:lstStyle/>
                    <a:p>
                      <a:endParaRPr lang="es-MX"/>
                    </a:p>
                  </a:txBody>
                  <a:tcPr/>
                </a:tc>
                <a:tc hMerge="1">
                  <a:txBody>
                    <a:bodyPr/>
                    <a:lstStyle/>
                    <a:p>
                      <a:endParaRPr lang="es-MX"/>
                    </a:p>
                  </a:txBody>
                  <a:tcPr/>
                </a:tc>
                <a:tc rowSpan="2">
                  <a:txBody>
                    <a:bodyPr/>
                    <a:lstStyle/>
                    <a:p>
                      <a:pPr algn="ctr" fontAlgn="ctr"/>
                      <a:r>
                        <a:rPr lang="es-MX" sz="1600" b="1" u="none" strike="noStrike">
                          <a:effectLst/>
                        </a:rPr>
                        <a:t>Subejercicio</a:t>
                      </a:r>
                      <a:endParaRPr lang="es-MX" sz="1600" b="1"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237733148"/>
                  </a:ext>
                </a:extLst>
              </a:tr>
              <a:tr h="263505">
                <a:tc vMerge="1">
                  <a:txBody>
                    <a:bodyPr/>
                    <a:lstStyle/>
                    <a:p>
                      <a:endParaRPr lang="es-MX"/>
                    </a:p>
                  </a:txBody>
                  <a:tcPr/>
                </a:tc>
                <a:tc vMerge="1">
                  <a:txBody>
                    <a:bodyPr/>
                    <a:lstStyle/>
                    <a:p>
                      <a:endParaRPr lang="es-MX"/>
                    </a:p>
                  </a:txBody>
                  <a:tcPr/>
                </a:tc>
                <a:tc>
                  <a:txBody>
                    <a:bodyPr/>
                    <a:lstStyle/>
                    <a:p>
                      <a:pPr algn="ctr" fontAlgn="ctr"/>
                      <a:r>
                        <a:rPr lang="es-MX" sz="1600" b="1" u="none" strike="noStrike" dirty="0">
                          <a:effectLst/>
                        </a:rPr>
                        <a:t>Aprobado </a:t>
                      </a:r>
                      <a:endParaRPr lang="es-MX" sz="1600" b="1" i="0" u="none" strike="noStrike" dirty="0">
                        <a:effectLst/>
                        <a:latin typeface="Montserrat" panose="00000500000000000000" pitchFamily="50" charset="0"/>
                      </a:endParaRPr>
                    </a:p>
                  </a:txBody>
                  <a:tcPr marL="4147" marR="4147" marT="4147" marB="0" anchor="ctr"/>
                </a:tc>
                <a:tc>
                  <a:txBody>
                    <a:bodyPr/>
                    <a:lstStyle/>
                    <a:p>
                      <a:pPr algn="ctr" fontAlgn="ctr"/>
                      <a:r>
                        <a:rPr lang="es-MX" sz="1600" b="1" u="none" strike="noStrike" dirty="0">
                          <a:effectLst/>
                        </a:rPr>
                        <a:t>Devengado</a:t>
                      </a:r>
                      <a:endParaRPr lang="es-MX" sz="1600" b="1" i="0" u="none" strike="noStrike" dirty="0">
                        <a:effectLst/>
                        <a:latin typeface="Montserrat" panose="00000500000000000000" pitchFamily="50" charset="0"/>
                      </a:endParaRPr>
                    </a:p>
                  </a:txBody>
                  <a:tcPr marL="4147" marR="4147" marT="4147" marB="0" anchor="ctr"/>
                </a:tc>
                <a:tc>
                  <a:txBody>
                    <a:bodyPr/>
                    <a:lstStyle/>
                    <a:p>
                      <a:pPr algn="ctr" fontAlgn="ctr"/>
                      <a:r>
                        <a:rPr lang="es-MX" sz="1600" b="1" u="none" strike="noStrike" dirty="0">
                          <a:effectLst/>
                        </a:rPr>
                        <a:t>Pagado</a:t>
                      </a:r>
                      <a:endParaRPr lang="es-MX" sz="1600" b="1" i="0" u="none" strike="noStrike" dirty="0">
                        <a:effectLst/>
                        <a:latin typeface="Montserrat" panose="00000500000000000000" pitchFamily="50" charset="0"/>
                      </a:endParaRPr>
                    </a:p>
                  </a:txBody>
                  <a:tcPr marL="4147" marR="4147" marT="4147" marB="0" anchor="ctr"/>
                </a:tc>
                <a:tc vMerge="1">
                  <a:txBody>
                    <a:bodyPr/>
                    <a:lstStyle/>
                    <a:p>
                      <a:endParaRPr lang="es-MX"/>
                    </a:p>
                  </a:txBody>
                  <a:tcPr/>
                </a:tc>
                <a:extLst>
                  <a:ext uri="{0D108BD9-81ED-4DB2-BD59-A6C34878D82A}">
                    <a16:rowId xmlns:a16="http://schemas.microsoft.com/office/drawing/2014/main" val="4024769069"/>
                  </a:ext>
                </a:extLst>
              </a:tr>
              <a:tr h="243105">
                <a:tc vMerge="1">
                  <a:txBody>
                    <a:bodyPr/>
                    <a:lstStyle/>
                    <a:p>
                      <a:endParaRPr lang="es-MX"/>
                    </a:p>
                  </a:txBody>
                  <a:tcPr/>
                </a:tc>
                <a:tc vMerge="1">
                  <a:txBody>
                    <a:bodyPr/>
                    <a:lstStyle/>
                    <a:p>
                      <a:endParaRPr lang="es-MX"/>
                    </a:p>
                  </a:txBody>
                  <a:tcPr/>
                </a:tc>
                <a:tc>
                  <a:txBody>
                    <a:bodyPr/>
                    <a:lstStyle/>
                    <a:p>
                      <a:pPr algn="ctr" fontAlgn="ctr"/>
                      <a:r>
                        <a:rPr lang="es-MX" sz="1600" b="1" u="none" strike="noStrike">
                          <a:effectLst/>
                        </a:rPr>
                        <a:t>1a</a:t>
                      </a:r>
                      <a:endParaRPr lang="es-MX" sz="1600" b="1" i="0" u="none" strike="noStrike">
                        <a:effectLst/>
                        <a:latin typeface="Montserrat" panose="00000500000000000000" pitchFamily="50" charset="0"/>
                      </a:endParaRPr>
                    </a:p>
                  </a:txBody>
                  <a:tcPr marL="4147" marR="4147" marT="4147" marB="0" anchor="ctr"/>
                </a:tc>
                <a:tc>
                  <a:txBody>
                    <a:bodyPr/>
                    <a:lstStyle/>
                    <a:p>
                      <a:pPr algn="ctr" fontAlgn="ctr"/>
                      <a:r>
                        <a:rPr lang="es-MX" sz="1600" b="1" u="none" strike="noStrike">
                          <a:effectLst/>
                        </a:rPr>
                        <a:t>6a</a:t>
                      </a:r>
                      <a:endParaRPr lang="es-MX" sz="1600" b="1" i="0" u="none" strike="noStrike">
                        <a:effectLst/>
                        <a:latin typeface="Montserrat" panose="00000500000000000000" pitchFamily="50" charset="0"/>
                      </a:endParaRPr>
                    </a:p>
                  </a:txBody>
                  <a:tcPr marL="4147" marR="4147" marT="4147" marB="0" anchor="ctr"/>
                </a:tc>
                <a:tc>
                  <a:txBody>
                    <a:bodyPr/>
                    <a:lstStyle/>
                    <a:p>
                      <a:pPr algn="ctr" fontAlgn="ctr"/>
                      <a:r>
                        <a:rPr lang="es-MX" sz="1600" b="1" u="none" strike="noStrike" dirty="0">
                          <a:effectLst/>
                        </a:rPr>
                        <a:t>8a</a:t>
                      </a:r>
                      <a:endParaRPr lang="es-MX" sz="1600" b="1" i="0" u="none" strike="noStrike" dirty="0">
                        <a:effectLst/>
                        <a:latin typeface="Montserrat" panose="00000500000000000000" pitchFamily="50" charset="0"/>
                      </a:endParaRPr>
                    </a:p>
                  </a:txBody>
                  <a:tcPr marL="4147" marR="4147" marT="4147" marB="0" anchor="ctr"/>
                </a:tc>
                <a:tc>
                  <a:txBody>
                    <a:bodyPr/>
                    <a:lstStyle/>
                    <a:p>
                      <a:pPr algn="ctr" fontAlgn="ctr"/>
                      <a:r>
                        <a:rPr lang="es-MX" sz="1600" b="1" u="none" strike="noStrike" dirty="0">
                          <a:effectLst/>
                        </a:rPr>
                        <a:t>9a = 4a -6a</a:t>
                      </a:r>
                      <a:endParaRPr lang="es-MX" sz="1600" b="1" i="0" u="none" strike="noStrike" dirty="0">
                        <a:effectLst/>
                        <a:latin typeface="Montserrat" panose="00000500000000000000" pitchFamily="50" charset="0"/>
                      </a:endParaRPr>
                    </a:p>
                  </a:txBody>
                  <a:tcPr marL="4147" marR="4147" marT="4147" marB="0" anchor="ctr"/>
                </a:tc>
                <a:extLst>
                  <a:ext uri="{0D108BD9-81ED-4DB2-BD59-A6C34878D82A}">
                    <a16:rowId xmlns:a16="http://schemas.microsoft.com/office/drawing/2014/main" val="2030913678"/>
                  </a:ext>
                </a:extLst>
              </a:tr>
              <a:tr h="213225">
                <a:tc>
                  <a:txBody>
                    <a:bodyPr/>
                    <a:lstStyle/>
                    <a:p>
                      <a:pPr algn="ctr" fontAlgn="ctr"/>
                      <a:r>
                        <a:rPr lang="es-MX" sz="1400" u="none" strike="noStrike">
                          <a:effectLst/>
                        </a:rPr>
                        <a:t>3000</a:t>
                      </a:r>
                      <a:endParaRPr lang="es-MX" sz="1400" b="1"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dirty="0">
                          <a:effectLst/>
                        </a:rPr>
                        <a:t>Servicios Generales</a:t>
                      </a:r>
                      <a:endParaRPr lang="es-MX" sz="1400" b="1" i="0" u="none" strike="noStrike" dirty="0">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564,250.00 </a:t>
                      </a:r>
                      <a:endParaRPr lang="es-MX" sz="1400" b="1"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450,433.65 </a:t>
                      </a:r>
                      <a:endParaRPr lang="es-MX" sz="1400" b="1"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430,433.65 </a:t>
                      </a:r>
                      <a:endParaRPr lang="es-MX" sz="1400" b="1"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1"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846810459"/>
                  </a:ext>
                </a:extLst>
              </a:tr>
              <a:tr h="255753">
                <a:tc>
                  <a:txBody>
                    <a:bodyPr/>
                    <a:lstStyle/>
                    <a:p>
                      <a:pPr algn="ctr" fontAlgn="ctr"/>
                      <a:r>
                        <a:rPr lang="es-MX" sz="1400" u="none" strike="noStrike">
                          <a:effectLst/>
                        </a:rPr>
                        <a:t>311001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Servicio de Energía Eléctrica</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221,000.00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226,179.50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226,179.50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338108229"/>
                  </a:ext>
                </a:extLst>
              </a:tr>
              <a:tr h="255753">
                <a:tc>
                  <a:txBody>
                    <a:bodyPr/>
                    <a:lstStyle/>
                    <a:p>
                      <a:pPr algn="ctr" fontAlgn="ctr"/>
                      <a:r>
                        <a:rPr lang="es-MX" sz="1400" u="none" strike="noStrike">
                          <a:effectLst/>
                        </a:rPr>
                        <a:t>313001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Servicio de Agua</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14,340.00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8,484.20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8,484.20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3207844587"/>
                  </a:ext>
                </a:extLst>
              </a:tr>
              <a:tr h="255753">
                <a:tc>
                  <a:txBody>
                    <a:bodyPr/>
                    <a:lstStyle/>
                    <a:p>
                      <a:pPr algn="ctr" fontAlgn="ctr"/>
                      <a:r>
                        <a:rPr lang="es-MX" sz="1400" u="none" strike="noStrike">
                          <a:effectLst/>
                        </a:rPr>
                        <a:t>314001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Servicio Telefónico Tradicional</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8,000.00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10,393.10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10,393.10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236070434"/>
                  </a:ext>
                </a:extLst>
              </a:tr>
              <a:tr h="310005">
                <a:tc>
                  <a:txBody>
                    <a:bodyPr/>
                    <a:lstStyle/>
                    <a:p>
                      <a:pPr algn="ctr" fontAlgn="ctr"/>
                      <a:r>
                        <a:rPr lang="es-MX" sz="1400" u="none" strike="noStrike">
                          <a:effectLst/>
                        </a:rPr>
                        <a:t>317001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dirty="0">
                          <a:effectLst/>
                        </a:rPr>
                        <a:t>Servicios de Conducción de Señales Analógicas y Digitales</a:t>
                      </a:r>
                      <a:endParaRPr lang="es-MX" sz="1400" b="0" i="0" u="none" strike="noStrike" dirty="0">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66,000.00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3479998087"/>
                  </a:ext>
                </a:extLst>
              </a:tr>
              <a:tr h="255753">
                <a:tc>
                  <a:txBody>
                    <a:bodyPr/>
                    <a:lstStyle/>
                    <a:p>
                      <a:pPr algn="ctr" fontAlgn="ctr"/>
                      <a:r>
                        <a:rPr lang="es-MX" sz="1400" u="none" strike="noStrike">
                          <a:effectLst/>
                        </a:rPr>
                        <a:t>327001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dirty="0">
                          <a:effectLst/>
                        </a:rPr>
                        <a:t>Arrendamiento de activos intangibles </a:t>
                      </a:r>
                      <a:endParaRPr lang="es-MX" sz="1400" b="0" i="0" u="none" strike="noStrike" dirty="0">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10,000.00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11,627.52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11,627.52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2955776849"/>
                  </a:ext>
                </a:extLst>
              </a:tr>
              <a:tr h="255753">
                <a:tc>
                  <a:txBody>
                    <a:bodyPr/>
                    <a:lstStyle/>
                    <a:p>
                      <a:pPr algn="ctr" fontAlgn="ctr"/>
                      <a:r>
                        <a:rPr lang="es-MX" sz="1400" u="none" strike="noStrike">
                          <a:effectLst/>
                        </a:rPr>
                        <a:t>329001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dirty="0">
                          <a:effectLst/>
                        </a:rPr>
                        <a:t>Otros arrendamientos </a:t>
                      </a:r>
                      <a:endParaRPr lang="es-MX" sz="1400" b="0" i="0" u="none" strike="noStrike" dirty="0">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10,300.00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4090757101"/>
                  </a:ext>
                </a:extLst>
              </a:tr>
              <a:tr h="310005">
                <a:tc>
                  <a:txBody>
                    <a:bodyPr/>
                    <a:lstStyle/>
                    <a:p>
                      <a:pPr algn="ctr" fontAlgn="ctr"/>
                      <a:r>
                        <a:rPr lang="es-MX" sz="1400" u="none" strike="noStrike">
                          <a:effectLst/>
                        </a:rPr>
                        <a:t>331002</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Servicios de contabilidad, auditoría y servicios relacionados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40,000.00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20,000.00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650635121"/>
                  </a:ext>
                </a:extLst>
              </a:tr>
              <a:tr h="310005">
                <a:tc>
                  <a:txBody>
                    <a:bodyPr/>
                    <a:lstStyle/>
                    <a:p>
                      <a:pPr algn="ctr" fontAlgn="ctr"/>
                      <a:r>
                        <a:rPr lang="es-MX" sz="1400" u="none" strike="noStrike">
                          <a:effectLst/>
                        </a:rPr>
                        <a:t>336001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Servicios de apoyo administrativo, fotocopiado e impresión</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300.00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805328623"/>
                  </a:ext>
                </a:extLst>
              </a:tr>
              <a:tr h="255753">
                <a:tc>
                  <a:txBody>
                    <a:bodyPr/>
                    <a:lstStyle/>
                    <a:p>
                      <a:pPr algn="ctr" fontAlgn="ctr"/>
                      <a:r>
                        <a:rPr lang="es-MX" sz="1400" u="none" strike="noStrike">
                          <a:effectLst/>
                        </a:rPr>
                        <a:t>341001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Intereses, Descuentos, y otros Servicios Bancarios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800.00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020252250"/>
                  </a:ext>
                </a:extLst>
              </a:tr>
              <a:tr h="213225">
                <a:tc>
                  <a:txBody>
                    <a:bodyPr/>
                    <a:lstStyle/>
                    <a:p>
                      <a:pPr algn="ctr" fontAlgn="ctr"/>
                      <a:r>
                        <a:rPr lang="es-MX" sz="1400" u="none" strike="noStrike">
                          <a:effectLst/>
                        </a:rPr>
                        <a:t>345001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Seguros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19,000.00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45,610.84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45,610.84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2818262155"/>
                  </a:ext>
                </a:extLst>
              </a:tr>
              <a:tr h="310005">
                <a:tc>
                  <a:txBody>
                    <a:bodyPr/>
                    <a:lstStyle/>
                    <a:p>
                      <a:pPr algn="ctr" fontAlgn="ctr"/>
                      <a:r>
                        <a:rPr lang="es-MX" sz="1400" u="none" strike="noStrike">
                          <a:effectLst/>
                        </a:rPr>
                        <a:t>351001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Conservación y mantenimiento menor de inmuebles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14,500.00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676363415"/>
                  </a:ext>
                </a:extLst>
              </a:tr>
              <a:tr h="310005">
                <a:tc>
                  <a:txBody>
                    <a:bodyPr/>
                    <a:lstStyle/>
                    <a:p>
                      <a:pPr algn="ctr" fontAlgn="ctr"/>
                      <a:r>
                        <a:rPr lang="es-MX" sz="1400" u="none" strike="noStrike">
                          <a:effectLst/>
                        </a:rPr>
                        <a:t>352001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Mantenimiento de Mobiliario y Equipo de Administración</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785427215"/>
                  </a:ext>
                </a:extLst>
              </a:tr>
              <a:tr h="255753">
                <a:tc>
                  <a:txBody>
                    <a:bodyPr/>
                    <a:lstStyle/>
                    <a:p>
                      <a:pPr algn="ctr" fontAlgn="ctr"/>
                      <a:r>
                        <a:rPr lang="es-MX" sz="1400" u="none" strike="noStrike">
                          <a:effectLst/>
                        </a:rPr>
                        <a:t>353001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Mantenimiento de bienes informáticos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1,700.00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725126959"/>
                  </a:ext>
                </a:extLst>
              </a:tr>
              <a:tr h="255753">
                <a:tc>
                  <a:txBody>
                    <a:bodyPr/>
                    <a:lstStyle/>
                    <a:p>
                      <a:pPr algn="ctr" fontAlgn="ctr"/>
                      <a:r>
                        <a:rPr lang="es-MX" sz="1400" u="none" strike="noStrike">
                          <a:effectLst/>
                        </a:rPr>
                        <a:t>355001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Mantenimiento de Vehículos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27,000.00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7,112.50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7,112.50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3531564942"/>
                  </a:ext>
                </a:extLst>
              </a:tr>
              <a:tr h="213225">
                <a:tc>
                  <a:txBody>
                    <a:bodyPr/>
                    <a:lstStyle/>
                    <a:p>
                      <a:pPr algn="ctr" fontAlgn="ctr"/>
                      <a:r>
                        <a:rPr lang="es-MX" sz="1400" u="none" strike="noStrike">
                          <a:effectLst/>
                        </a:rPr>
                        <a:t>357001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Mantenimiento de Maquinaria y Equipo</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40,255.00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40,255.00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415821819"/>
                  </a:ext>
                </a:extLst>
              </a:tr>
              <a:tr h="631545">
                <a:tc>
                  <a:txBody>
                    <a:bodyPr/>
                    <a:lstStyle/>
                    <a:p>
                      <a:pPr algn="ctr" fontAlgn="ctr"/>
                      <a:r>
                        <a:rPr lang="es-MX" sz="1400" u="none" strike="noStrike">
                          <a:effectLst/>
                        </a:rPr>
                        <a:t>362001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Difusión por radio, televisión y otros medios de mensajescomerciales para promover la venta de bienes o servicios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80,000.00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23,577.00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23,577.00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549066406"/>
                  </a:ext>
                </a:extLst>
              </a:tr>
              <a:tr h="255753">
                <a:tc>
                  <a:txBody>
                    <a:bodyPr/>
                    <a:lstStyle/>
                    <a:p>
                      <a:pPr algn="ctr" fontAlgn="ctr"/>
                      <a:r>
                        <a:rPr lang="es-MX" sz="1400" u="none" strike="noStrike">
                          <a:effectLst/>
                        </a:rPr>
                        <a:t>372001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Pasajes terrestres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15,210.00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4,628.00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4,628.00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240018726"/>
                  </a:ext>
                </a:extLst>
              </a:tr>
              <a:tr h="255753">
                <a:tc>
                  <a:txBody>
                    <a:bodyPr/>
                    <a:lstStyle/>
                    <a:p>
                      <a:pPr algn="ctr" fontAlgn="ctr"/>
                      <a:r>
                        <a:rPr lang="es-MX" sz="1400" u="none" strike="noStrike">
                          <a:effectLst/>
                        </a:rPr>
                        <a:t>375001</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Viáticos en el país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15,800.00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12,668.25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12,668.25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1005165346"/>
                  </a:ext>
                </a:extLst>
              </a:tr>
              <a:tr h="255753">
                <a:tc>
                  <a:txBody>
                    <a:bodyPr/>
                    <a:lstStyle/>
                    <a:p>
                      <a:pPr algn="ctr" fontAlgn="ctr"/>
                      <a:r>
                        <a:rPr lang="es-MX" sz="1400" u="none" strike="noStrike">
                          <a:effectLst/>
                        </a:rPr>
                        <a:t>382002</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Eventos Culturales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2,000.00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extLst>
                  <a:ext uri="{0D108BD9-81ED-4DB2-BD59-A6C34878D82A}">
                    <a16:rowId xmlns:a16="http://schemas.microsoft.com/office/drawing/2014/main" val="2029327807"/>
                  </a:ext>
                </a:extLst>
              </a:tr>
              <a:tr h="255753">
                <a:tc>
                  <a:txBody>
                    <a:bodyPr/>
                    <a:lstStyle/>
                    <a:p>
                      <a:pPr algn="ctr" fontAlgn="ctr"/>
                      <a:r>
                        <a:rPr lang="es-MX" sz="1400" u="none" strike="noStrike">
                          <a:effectLst/>
                        </a:rPr>
                        <a:t>392006</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Pago de derechos</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3,878.00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a:effectLst/>
                        </a:rPr>
                        <a:t> $                3,878.00 </a:t>
                      </a:r>
                      <a:endParaRPr lang="es-MX" sz="1400" b="0" i="0" u="none" strike="noStrike">
                        <a:effectLst/>
                        <a:latin typeface="Montserrat" panose="00000500000000000000" pitchFamily="50" charset="0"/>
                      </a:endParaRPr>
                    </a:p>
                  </a:txBody>
                  <a:tcPr marL="4147" marR="4147" marT="4147" marB="0" anchor="ctr"/>
                </a:tc>
                <a:tc>
                  <a:txBody>
                    <a:bodyPr/>
                    <a:lstStyle/>
                    <a:p>
                      <a:pPr algn="l" fontAlgn="ctr"/>
                      <a:r>
                        <a:rPr lang="es-MX" sz="1400" u="none" strike="noStrike" dirty="0">
                          <a:effectLst/>
                        </a:rPr>
                        <a:t> $                         -   </a:t>
                      </a:r>
                      <a:endParaRPr lang="es-MX" sz="1400" b="0" i="0" u="none" strike="noStrike" dirty="0">
                        <a:effectLst/>
                        <a:latin typeface="Montserrat" panose="00000500000000000000" pitchFamily="50" charset="0"/>
                      </a:endParaRPr>
                    </a:p>
                  </a:txBody>
                  <a:tcPr marL="4147" marR="4147" marT="4147" marB="0" anchor="ctr"/>
                </a:tc>
                <a:extLst>
                  <a:ext uri="{0D108BD9-81ED-4DB2-BD59-A6C34878D82A}">
                    <a16:rowId xmlns:a16="http://schemas.microsoft.com/office/drawing/2014/main" val="3772146864"/>
                  </a:ext>
                </a:extLst>
              </a:tr>
            </a:tbl>
          </a:graphicData>
        </a:graphic>
      </p:graphicFrame>
    </p:spTree>
    <p:extLst>
      <p:ext uri="{BB962C8B-B14F-4D97-AF65-F5344CB8AC3E}">
        <p14:creationId xmlns:p14="http://schemas.microsoft.com/office/powerpoint/2010/main" val="195778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3F2C7-A2F6-4189-A249-264691142769}"/>
              </a:ext>
            </a:extLst>
          </p:cNvPr>
          <p:cNvSpPr>
            <a:spLocks noGrp="1"/>
          </p:cNvSpPr>
          <p:nvPr>
            <p:ph type="title"/>
          </p:nvPr>
        </p:nvSpPr>
        <p:spPr>
          <a:xfrm>
            <a:off x="228701" y="360402"/>
            <a:ext cx="11734596" cy="553998"/>
          </a:xfrm>
        </p:spPr>
        <p:txBody>
          <a:bodyPr/>
          <a:lstStyle/>
          <a:p>
            <a:r>
              <a:rPr lang="es-MX" spc="-10" dirty="0"/>
              <a:t>Conclusiones</a:t>
            </a:r>
            <a:endParaRPr lang="es-MX" dirty="0"/>
          </a:p>
        </p:txBody>
      </p:sp>
      <p:sp>
        <p:nvSpPr>
          <p:cNvPr id="3" name="Marcador de texto 2">
            <a:extLst>
              <a:ext uri="{FF2B5EF4-FFF2-40B4-BE49-F238E27FC236}">
                <a16:creationId xmlns:a16="http://schemas.microsoft.com/office/drawing/2014/main" id="{B3242990-1718-4F9B-BA3C-D666337DD394}"/>
              </a:ext>
            </a:extLst>
          </p:cNvPr>
          <p:cNvSpPr>
            <a:spLocks noGrp="1"/>
          </p:cNvSpPr>
          <p:nvPr>
            <p:ph type="body" idx="1"/>
          </p:nvPr>
        </p:nvSpPr>
        <p:spPr>
          <a:xfrm>
            <a:off x="1600200" y="1905000"/>
            <a:ext cx="8583295" cy="2492990"/>
          </a:xfrm>
          <a:ln w="19050">
            <a:solidFill>
              <a:schemeClr val="tx1"/>
            </a:solidFill>
          </a:ln>
        </p:spPr>
        <p:txBody>
          <a:bodyPr/>
          <a:lstStyle/>
          <a:p>
            <a:pPr algn="just"/>
            <a:r>
              <a:rPr lang="es-MX" dirty="0"/>
              <a:t>Todos los gastos que se realizan en la Universidad </a:t>
            </a:r>
            <a:r>
              <a:rPr lang="es-MX" b="1" dirty="0"/>
              <a:t>tienen como propósito principal contribuir al fortalecimiento institucional y al cumplimiento de sus objetivos. </a:t>
            </a:r>
            <a:r>
              <a:rPr lang="es-MX" dirty="0"/>
              <a:t>Cada adquisición que se efectúa con previa valoración y análisis de las alternativas disponibles, procurando siempre elegir la opción más adecuada que garantice el uso eficiente y responsable de los recursos públicos. De esta manera, se busca satisfacer de manera oportuna y efectiva las necesidades tanto del alumnado, como del personal docente y administrativo, asegurando que las inversiones realizadas generen un impacto positivo en el desarrollo académico, laboral y social de nuestra comunidad universitaria.</a:t>
            </a:r>
          </a:p>
        </p:txBody>
      </p:sp>
    </p:spTree>
    <p:extLst>
      <p:ext uri="{BB962C8B-B14F-4D97-AF65-F5344CB8AC3E}">
        <p14:creationId xmlns:p14="http://schemas.microsoft.com/office/powerpoint/2010/main" val="278553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60E2E7D-AEE4-4285-8041-8D75C8418D65}"/>
              </a:ext>
            </a:extLst>
          </p:cNvPr>
          <p:cNvSpPr txBox="1">
            <a:spLocks noGrp="1"/>
          </p:cNvSpPr>
          <p:nvPr>
            <p:ph type="title"/>
          </p:nvPr>
        </p:nvSpPr>
        <p:spPr>
          <a:xfrm>
            <a:off x="145156" y="203728"/>
            <a:ext cx="5029099" cy="1120820"/>
          </a:xfrm>
          <a:prstGeom prst="rect">
            <a:avLst/>
          </a:prstGeom>
        </p:spPr>
        <p:txBody>
          <a:bodyPr vert="horz" wrap="square" lIns="0" tIns="12700" rIns="0" bIns="0" rtlCol="0">
            <a:spAutoFit/>
          </a:bodyPr>
          <a:lstStyle/>
          <a:p>
            <a:pPr marL="136525">
              <a:lnSpc>
                <a:spcPct val="100000"/>
              </a:lnSpc>
              <a:spcBef>
                <a:spcPts val="100"/>
              </a:spcBef>
            </a:pPr>
            <a:r>
              <a:rPr lang="es-MX" spc="-10" dirty="0"/>
              <a:t>Transparencia y Rendición de Cuentas</a:t>
            </a:r>
            <a:endParaRPr spc="-10" dirty="0"/>
          </a:p>
        </p:txBody>
      </p:sp>
      <p:pic>
        <p:nvPicPr>
          <p:cNvPr id="6" name="object 3">
            <a:extLst>
              <a:ext uri="{FF2B5EF4-FFF2-40B4-BE49-F238E27FC236}">
                <a16:creationId xmlns:a16="http://schemas.microsoft.com/office/drawing/2014/main" id="{9B1C0522-117E-4C51-ACA0-A9261F385652}"/>
              </a:ext>
            </a:extLst>
          </p:cNvPr>
          <p:cNvPicPr/>
          <p:nvPr/>
        </p:nvPicPr>
        <p:blipFill>
          <a:blip r:embed="rId2" cstate="print"/>
          <a:stretch>
            <a:fillRect/>
          </a:stretch>
        </p:blipFill>
        <p:spPr>
          <a:xfrm>
            <a:off x="10148951" y="136423"/>
            <a:ext cx="1463167" cy="790803"/>
          </a:xfrm>
          <a:prstGeom prst="rect">
            <a:avLst/>
          </a:prstGeom>
        </p:spPr>
      </p:pic>
      <p:pic>
        <p:nvPicPr>
          <p:cNvPr id="7" name="object 4">
            <a:extLst>
              <a:ext uri="{FF2B5EF4-FFF2-40B4-BE49-F238E27FC236}">
                <a16:creationId xmlns:a16="http://schemas.microsoft.com/office/drawing/2014/main" id="{DA79648A-72E2-4AC6-9154-BBAE9F8F7A68}"/>
              </a:ext>
            </a:extLst>
          </p:cNvPr>
          <p:cNvPicPr/>
          <p:nvPr/>
        </p:nvPicPr>
        <p:blipFill>
          <a:blip r:embed="rId3" cstate="print"/>
          <a:stretch>
            <a:fillRect/>
          </a:stretch>
        </p:blipFill>
        <p:spPr>
          <a:xfrm>
            <a:off x="7078980" y="12"/>
            <a:ext cx="2550668" cy="1246111"/>
          </a:xfrm>
          <a:prstGeom prst="rect">
            <a:avLst/>
          </a:prstGeom>
        </p:spPr>
      </p:pic>
      <p:pic>
        <p:nvPicPr>
          <p:cNvPr id="8" name="Imagen 7">
            <a:extLst>
              <a:ext uri="{FF2B5EF4-FFF2-40B4-BE49-F238E27FC236}">
                <a16:creationId xmlns:a16="http://schemas.microsoft.com/office/drawing/2014/main" id="{F389BBC7-D8A4-4D93-BA14-28963C8B7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3907" y="136423"/>
            <a:ext cx="1645073" cy="627715"/>
          </a:xfrm>
          <a:prstGeom prst="rect">
            <a:avLst/>
          </a:prstGeom>
        </p:spPr>
      </p:pic>
      <p:pic>
        <p:nvPicPr>
          <p:cNvPr id="3" name="Imagen 2">
            <a:extLst>
              <a:ext uri="{FF2B5EF4-FFF2-40B4-BE49-F238E27FC236}">
                <a16:creationId xmlns:a16="http://schemas.microsoft.com/office/drawing/2014/main" id="{1F0DB85E-9266-4F0A-A682-518B1C73A5E8}"/>
              </a:ext>
            </a:extLst>
          </p:cNvPr>
          <p:cNvPicPr>
            <a:picLocks noChangeAspect="1"/>
          </p:cNvPicPr>
          <p:nvPr/>
        </p:nvPicPr>
        <p:blipFill>
          <a:blip r:embed="rId5"/>
          <a:stretch>
            <a:fillRect/>
          </a:stretch>
        </p:blipFill>
        <p:spPr>
          <a:xfrm>
            <a:off x="228875" y="1524000"/>
            <a:ext cx="4945380" cy="2780419"/>
          </a:xfrm>
          <a:prstGeom prst="rect">
            <a:avLst/>
          </a:prstGeom>
        </p:spPr>
      </p:pic>
      <p:sp>
        <p:nvSpPr>
          <p:cNvPr id="2" name="Elipse 1">
            <a:extLst>
              <a:ext uri="{FF2B5EF4-FFF2-40B4-BE49-F238E27FC236}">
                <a16:creationId xmlns:a16="http://schemas.microsoft.com/office/drawing/2014/main" id="{8C807DF7-E0E7-4898-A88E-8DB01E0A588F}"/>
              </a:ext>
            </a:extLst>
          </p:cNvPr>
          <p:cNvSpPr/>
          <p:nvPr/>
        </p:nvSpPr>
        <p:spPr>
          <a:xfrm>
            <a:off x="1905000" y="2362200"/>
            <a:ext cx="1371600" cy="762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pic>
        <p:nvPicPr>
          <p:cNvPr id="9" name="Imagen 8">
            <a:extLst>
              <a:ext uri="{FF2B5EF4-FFF2-40B4-BE49-F238E27FC236}">
                <a16:creationId xmlns:a16="http://schemas.microsoft.com/office/drawing/2014/main" id="{16718992-60E8-46E8-BF99-AE4577F62F93}"/>
              </a:ext>
            </a:extLst>
          </p:cNvPr>
          <p:cNvPicPr>
            <a:picLocks noChangeAspect="1"/>
          </p:cNvPicPr>
          <p:nvPr/>
        </p:nvPicPr>
        <p:blipFill rotWithShape="1">
          <a:blip r:embed="rId6"/>
          <a:srcRect t="5534" b="5534"/>
          <a:stretch/>
        </p:blipFill>
        <p:spPr>
          <a:xfrm>
            <a:off x="5850220" y="1524000"/>
            <a:ext cx="5738707" cy="2869354"/>
          </a:xfrm>
          <a:prstGeom prst="rect">
            <a:avLst/>
          </a:prstGeom>
        </p:spPr>
      </p:pic>
      <p:sp>
        <p:nvSpPr>
          <p:cNvPr id="10" name="CuadroTexto 9">
            <a:extLst>
              <a:ext uri="{FF2B5EF4-FFF2-40B4-BE49-F238E27FC236}">
                <a16:creationId xmlns:a16="http://schemas.microsoft.com/office/drawing/2014/main" id="{525B553E-8541-4519-9252-DA1A81D27116}"/>
              </a:ext>
            </a:extLst>
          </p:cNvPr>
          <p:cNvSpPr txBox="1"/>
          <p:nvPr/>
        </p:nvSpPr>
        <p:spPr>
          <a:xfrm>
            <a:off x="2347807" y="5404232"/>
            <a:ext cx="6172200" cy="707886"/>
          </a:xfrm>
          <a:prstGeom prst="rect">
            <a:avLst/>
          </a:prstGeom>
          <a:noFill/>
        </p:spPr>
        <p:txBody>
          <a:bodyPr wrap="square" rtlCol="0">
            <a:spAutoFit/>
          </a:bodyPr>
          <a:lstStyle/>
          <a:p>
            <a:pPr algn="ctr"/>
            <a:r>
              <a:rPr lang="es-MX" sz="2000" b="1" dirty="0"/>
              <a:t>Subdirección de planeación y Evaluación con la Mtra. Ariadna Palacios Mendoza.</a:t>
            </a:r>
          </a:p>
        </p:txBody>
      </p:sp>
      <p:sp>
        <p:nvSpPr>
          <p:cNvPr id="11" name="Elipse 10">
            <a:extLst>
              <a:ext uri="{FF2B5EF4-FFF2-40B4-BE49-F238E27FC236}">
                <a16:creationId xmlns:a16="http://schemas.microsoft.com/office/drawing/2014/main" id="{68819E8C-A994-4B3F-83FD-FC410F5944E6}"/>
              </a:ext>
            </a:extLst>
          </p:cNvPr>
          <p:cNvSpPr/>
          <p:nvPr/>
        </p:nvSpPr>
        <p:spPr>
          <a:xfrm>
            <a:off x="7668514" y="2914208"/>
            <a:ext cx="1961134" cy="97199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927163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1245</TotalTime>
  <Words>1678</Words>
  <Application>Microsoft Office PowerPoint</Application>
  <PresentationFormat>Panorámica</PresentationFormat>
  <Paragraphs>377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Montserrat</vt:lpstr>
      <vt:lpstr>Montserrat Medium</vt:lpstr>
      <vt:lpstr>Tahoma</vt:lpstr>
      <vt:lpstr>Office Theme</vt:lpstr>
      <vt:lpstr>VIGILANCIA POR PARTE DEL COMITÉ DE CONTRALORÍA SOCIAL 2025 U006-UPH ENE-SEP 2025</vt:lpstr>
      <vt:lpstr>Introducción</vt:lpstr>
      <vt:lpstr>Capítulos 2000 y 3000</vt:lpstr>
      <vt:lpstr>Capítulo 2000: Materiales y Suministros</vt:lpstr>
      <vt:lpstr>Presentación de PowerPoint</vt:lpstr>
      <vt:lpstr>Capítulo 3000: Servicios Generales</vt:lpstr>
      <vt:lpstr>Presentación de PowerPoint</vt:lpstr>
      <vt:lpstr>Conclusiones</vt:lpstr>
      <vt:lpstr>Transparencia y Rendición de Cuentas</vt:lpstr>
      <vt:lpstr>Preguntas y Respuestas</vt:lpstr>
      <vt:lpstr>Para quejas y denuncias</vt:lpstr>
      <vt:lpstr>Para quejas y denuncias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 Salomé Cedillo Villar</dc:creator>
  <cp:lastModifiedBy>Planeacion-UPH</cp:lastModifiedBy>
  <cp:revision>92</cp:revision>
  <dcterms:created xsi:type="dcterms:W3CDTF">2025-08-26T21:36:34Z</dcterms:created>
  <dcterms:modified xsi:type="dcterms:W3CDTF">2025-11-11T21:48:49Z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2025-08-18T00:00:00Z</vt:filetime>
  </property>
  <property fmtid="{D5CDD505-2E9C-101B-9397-08002B2CF9AE}" pid="3" name="Creator">
    <vt:lpwstr>Microsoft® PowerPoint® para Microsoft 365</vt:lpwstr>
  </property>
  <property fmtid="{D5CDD505-2E9C-101B-9397-08002B2CF9AE}" pid="4" name="LastSaved">
    <vt:filetime>2025-08-26T00:00:00Z</vt:filetime>
  </property>
  <property fmtid="{D5CDD505-2E9C-101B-9397-08002B2CF9AE}" pid="5" name="Producer">
    <vt:lpwstr>Microsoft® PowerPoint® para Microsoft 365</vt:lpwstr>
  </property>
</Properties>
</file>